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DIN Condensed"/>
        <a:ea typeface="DIN Condensed"/>
        <a:cs typeface="DIN Condensed"/>
        <a:sym typeface="DIN Condensed"/>
      </a:defRPr>
    </a:lvl1pPr>
    <a:lvl2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DIN Condensed"/>
        <a:ea typeface="DIN Condensed"/>
        <a:cs typeface="DIN Condensed"/>
        <a:sym typeface="DIN Condensed"/>
      </a:defRPr>
    </a:lvl2pPr>
    <a:lvl3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DIN Condensed"/>
        <a:ea typeface="DIN Condensed"/>
        <a:cs typeface="DIN Condensed"/>
        <a:sym typeface="DIN Condensed"/>
      </a:defRPr>
    </a:lvl3pPr>
    <a:lvl4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DIN Condensed"/>
        <a:ea typeface="DIN Condensed"/>
        <a:cs typeface="DIN Condensed"/>
        <a:sym typeface="DIN Condensed"/>
      </a:defRPr>
    </a:lvl4pPr>
    <a:lvl5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DIN Condensed"/>
        <a:ea typeface="DIN Condensed"/>
        <a:cs typeface="DIN Condensed"/>
        <a:sym typeface="DIN Condensed"/>
      </a:defRPr>
    </a:lvl5pPr>
    <a:lvl6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DIN Condensed"/>
        <a:ea typeface="DIN Condensed"/>
        <a:cs typeface="DIN Condensed"/>
        <a:sym typeface="DIN Condensed"/>
      </a:defRPr>
    </a:lvl6pPr>
    <a:lvl7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DIN Condensed"/>
        <a:ea typeface="DIN Condensed"/>
        <a:cs typeface="DIN Condensed"/>
        <a:sym typeface="DIN Condensed"/>
      </a:defRPr>
    </a:lvl7pPr>
    <a:lvl8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DIN Condensed"/>
        <a:ea typeface="DIN Condensed"/>
        <a:cs typeface="DIN Condensed"/>
        <a:sym typeface="DIN Condensed"/>
      </a:defRPr>
    </a:lvl8pPr>
    <a:lvl9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DIN Condensed"/>
        <a:ea typeface="DIN Condensed"/>
        <a:cs typeface="DIN Condensed"/>
        <a:sym typeface="DIN Condensed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DIN Condensed"/>
          <a:ea typeface="DIN Condensed"/>
          <a:cs typeface="DIN Condensed"/>
        </a:font>
        <a:srgbClr val="222222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CCE0F1"/>
          </a:solidFill>
        </a:fill>
      </a:tcStyle>
    </a:wholeTbl>
    <a:band2H>
      <a:tcTxStyle/>
      <a:tcStyle>
        <a:tcBdr/>
        <a:fill>
          <a:solidFill>
            <a:srgbClr val="E7F0F8"/>
          </a:solidFill>
        </a:fill>
      </a:tcStyle>
    </a:band2H>
    <a:firstCol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381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381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DIN Condensed"/>
          <a:ea typeface="DIN Condensed"/>
          <a:cs typeface="DIN Condensed"/>
        </a:font>
        <a:srgbClr val="222222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D9E8D1"/>
          </a:solidFill>
        </a:fill>
      </a:tcStyle>
    </a:wholeTbl>
    <a:band2H>
      <a:tcTxStyle/>
      <a:tcStyle>
        <a:tcBdr/>
        <a:fill>
          <a:solidFill>
            <a:srgbClr val="EDF4E9"/>
          </a:solidFill>
        </a:fill>
      </a:tcStyle>
    </a:band2H>
    <a:firstCol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381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381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DIN Condensed"/>
          <a:ea typeface="DIN Condensed"/>
          <a:cs typeface="DIN Condensed"/>
        </a:font>
        <a:srgbClr val="222222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EACBD1"/>
          </a:solidFill>
        </a:fill>
      </a:tcStyle>
    </a:wholeTbl>
    <a:band2H>
      <a:tcTxStyle/>
      <a:tcStyle>
        <a:tcBdr/>
        <a:fill>
          <a:solidFill>
            <a:srgbClr val="F5E7E9"/>
          </a:solidFill>
        </a:fill>
      </a:tcStyle>
    </a:band2H>
    <a:firstCol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381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381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DIN Condensed"/>
          <a:ea typeface="DIN Condensed"/>
          <a:cs typeface="DIN Condense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838787"/>
          </a:solidFill>
        </a:fill>
      </a:tcStyle>
    </a:band2H>
    <a:firstCol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DIN Condensed"/>
          <a:ea typeface="DIN Condensed"/>
          <a:cs typeface="DIN Condense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22222"/>
              </a:solidFill>
              <a:prstDash val="solid"/>
              <a:round/>
            </a:ln>
          </a:top>
          <a:bottom>
            <a:ln w="254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round/>
            </a:ln>
          </a:top>
          <a:bottom>
            <a:ln w="254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DIN Condensed"/>
          <a:ea typeface="DIN Condensed"/>
          <a:cs typeface="DIN Condensed"/>
        </a:font>
        <a:srgbClr val="222222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CBCBCB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222222"/>
          </a:solidFill>
        </a:fill>
      </a:tcStyle>
    </a:firstCol>
    <a:lastRow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381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222222"/>
          </a:solidFill>
        </a:fill>
      </a:tcStyle>
    </a:lastRow>
    <a:firstRow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381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222222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838787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838787">
              <a:alpha val="20000"/>
            </a:srgbClr>
          </a:solidFill>
        </a:fill>
      </a:tcStyle>
    </a:firstCol>
    <a:lastRow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508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254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617"/>
  </p:normalViewPr>
  <p:slideViewPr>
    <p:cSldViewPr snapToGrid="0" snapToObjects="1">
      <p:cViewPr varScale="1">
        <p:scale>
          <a:sx n="70" d="100"/>
          <a:sy n="70" d="100"/>
        </p:scale>
        <p:origin x="13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9" name="Shape 17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 flipV="1">
            <a:off x="406400" y="993160"/>
            <a:ext cx="12192000" cy="264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body" sz="quarter" idx="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0"/>
              </a:spcBef>
              <a:defRPr sz="2400" spc="120">
                <a:solidFill>
                  <a:srgbClr val="838787"/>
                </a:solidFill>
              </a:defRPr>
            </a:lvl1pPr>
            <a:lvl2pPr marL="7582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2pPr>
            <a:lvl3pPr marL="12027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3pPr>
            <a:lvl4pPr marL="16472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4pPr>
            <a:lvl5pPr marL="20917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Shape 106"/>
          <p:cNvSpPr>
            <a:spLocks noGrp="1"/>
          </p:cNvSpPr>
          <p:nvPr>
            <p:ph type="body" idx="13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</p:spPr>
        <p:txBody>
          <a:bodyPr anchor="t"/>
          <a:lstStyle/>
          <a:p>
            <a:pPr marL="444500" indent="-4445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400" cap="none">
                <a:solidFill>
                  <a:srgbClr val="83878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pic" sz="half" idx="13"/>
          </p:nvPr>
        </p:nvSpPr>
        <p:spPr>
          <a:xfrm>
            <a:off x="6503154" y="0"/>
            <a:ext cx="6502401" cy="486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pic" sz="half" idx="14"/>
          </p:nvPr>
        </p:nvSpPr>
        <p:spPr>
          <a:xfrm>
            <a:off x="6502400" y="4902200"/>
            <a:ext cx="6502400" cy="486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pic" idx="15"/>
          </p:nvPr>
        </p:nvSpPr>
        <p:spPr>
          <a:xfrm>
            <a:off x="0" y="0"/>
            <a:ext cx="6468534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/>
        </p:nvSpPr>
        <p:spPr>
          <a:xfrm flipV="1">
            <a:off x="406400" y="993160"/>
            <a:ext cx="12192000" cy="264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469900" y="2362200"/>
            <a:ext cx="12065001" cy="5229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889000" y="2908300"/>
            <a:ext cx="11226800" cy="1297945"/>
          </a:xfrm>
          <a:prstGeom prst="rect">
            <a:avLst/>
          </a:prstGeom>
        </p:spPr>
        <p:txBody>
          <a:bodyPr anchor="t"/>
          <a:lstStyle>
            <a:lvl1pPr>
              <a:spcBef>
                <a:spcPts val="0"/>
              </a:spcBef>
              <a:defRPr sz="9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  <a:lvl2pPr marL="1673411" indent="-1228911">
              <a:spcBef>
                <a:spcPts val="0"/>
              </a:spcBef>
              <a:buSzPct val="104999"/>
              <a:buChar char="‣"/>
              <a:defRPr sz="9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2pPr>
            <a:lvl3pPr marL="2117911" indent="-1228911">
              <a:spcBef>
                <a:spcPts val="0"/>
              </a:spcBef>
              <a:buSzPct val="104999"/>
              <a:buChar char="‣"/>
              <a:defRPr sz="9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3pPr>
            <a:lvl4pPr marL="2562411" indent="-1228911">
              <a:spcBef>
                <a:spcPts val="0"/>
              </a:spcBef>
              <a:buSzPct val="104999"/>
              <a:buChar char="‣"/>
              <a:defRPr sz="9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4pPr>
            <a:lvl5pPr marL="3006911" indent="-1228911">
              <a:spcBef>
                <a:spcPts val="0"/>
              </a:spcBef>
              <a:buSzPct val="104999"/>
              <a:buChar char="‣"/>
              <a:defRPr sz="9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3"/>
          </p:nvPr>
        </p:nvSpPr>
        <p:spPr>
          <a:xfrm>
            <a:off x="406400" y="7789333"/>
            <a:ext cx="12192000" cy="863605"/>
          </a:xfrm>
          <a:prstGeom prst="rect">
            <a:avLst/>
          </a:prstGeom>
        </p:spPr>
        <p:txBody>
          <a:bodyPr anchor="t"/>
          <a:lstStyle/>
          <a:p>
            <a:pPr algn="r" defTabSz="578358">
              <a:spcBef>
                <a:spcPts val="0"/>
              </a:spcBef>
              <a:defRPr sz="5940" cap="none">
                <a:solidFill>
                  <a:srgbClr val="838787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body" sz="quarter" idx="14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/>
          <a:lstStyle/>
          <a:p>
            <a:pPr defTabSz="457200">
              <a:spcBef>
                <a:spcPts val="0"/>
              </a:spcBef>
              <a:defRPr sz="2400" spc="100"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xfrm>
            <a:off x="5892800" y="2641600"/>
            <a:ext cx="6705600" cy="250190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0"/>
              </a:spcBef>
              <a:defRPr sz="9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  <a:lvl2pPr marL="1673411" indent="-1228911">
              <a:spcBef>
                <a:spcPts val="0"/>
              </a:spcBef>
              <a:buSzPct val="104999"/>
              <a:buChar char="‣"/>
              <a:defRPr sz="9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2pPr>
            <a:lvl3pPr marL="2117911" indent="-1228911">
              <a:spcBef>
                <a:spcPts val="0"/>
              </a:spcBef>
              <a:buSzPct val="104999"/>
              <a:buChar char="‣"/>
              <a:defRPr sz="9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3pPr>
            <a:lvl4pPr marL="2562411" indent="-1228911">
              <a:spcBef>
                <a:spcPts val="0"/>
              </a:spcBef>
              <a:buSzPct val="104999"/>
              <a:buChar char="‣"/>
              <a:defRPr sz="9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4pPr>
            <a:lvl5pPr marL="3006911" indent="-1228911">
              <a:spcBef>
                <a:spcPts val="0"/>
              </a:spcBef>
              <a:buSzPct val="104999"/>
              <a:buChar char="‣"/>
              <a:defRPr sz="9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hape 137"/>
          <p:cNvSpPr>
            <a:spLocks noGrp="1"/>
          </p:cNvSpPr>
          <p:nvPr>
            <p:ph type="pic" idx="13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body" sz="quarter" idx="14"/>
          </p:nvPr>
        </p:nvSpPr>
        <p:spPr>
          <a:xfrm>
            <a:off x="5892800" y="7789333"/>
            <a:ext cx="6705600" cy="863605"/>
          </a:xfrm>
          <a:prstGeom prst="rect">
            <a:avLst/>
          </a:prstGeom>
        </p:spPr>
        <p:txBody>
          <a:bodyPr anchor="ctr"/>
          <a:lstStyle/>
          <a:p>
            <a:pPr defTabSz="452627">
              <a:lnSpc>
                <a:spcPct val="100000"/>
              </a:lnSpc>
              <a:spcBef>
                <a:spcPts val="0"/>
              </a:spcBef>
              <a:defRPr sz="5940" cap="none">
                <a:solidFill>
                  <a:srgbClr val="232323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</p:txBody>
      </p:sp>
      <p:sp>
        <p:nvSpPr>
          <p:cNvPr id="139" name="Shape 139"/>
          <p:cNvSpPr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 flipV="1">
            <a:off x="406400" y="993160"/>
            <a:ext cx="12192000" cy="264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0"/>
              </a:spcBef>
              <a:defRPr sz="2400" spc="120">
                <a:solidFill>
                  <a:srgbClr val="838787"/>
                </a:solidFill>
              </a:defRPr>
            </a:lvl1pPr>
            <a:lvl2pPr marL="7582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2pPr>
            <a:lvl3pPr marL="12027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3pPr>
            <a:lvl4pPr marL="16472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4pPr>
            <a:lvl5pPr marL="20917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Shape 170"/>
          <p:cNvSpPr>
            <a:spLocks noGrp="1"/>
          </p:cNvSpPr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defRPr sz="6000">
                <a:solidFill>
                  <a:srgbClr val="94D9F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71" name="Shape 171"/>
          <p:cNvSpPr>
            <a:spLocks noGrp="1"/>
          </p:cNvSpPr>
          <p:nvPr>
            <p:ph type="body" idx="13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</p:spPr>
        <p:txBody>
          <a:bodyPr anchor="t"/>
          <a:lstStyle/>
          <a:p>
            <a:pPr marL="444500" indent="-4445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400" cap="none">
                <a:solidFill>
                  <a:srgbClr val="83878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body" sz="quarter" idx="1"/>
          </p:nvPr>
        </p:nvSpPr>
        <p:spPr>
          <a:xfrm>
            <a:off x="406400" y="6140894"/>
            <a:ext cx="12192000" cy="264"/>
          </a:xfrm>
          <a:prstGeom prst="rect">
            <a:avLst/>
          </a:prstGeom>
          <a:ln w="38100">
            <a:solidFill>
              <a:srgbClr val="A6AAA9"/>
            </a:solidFill>
          </a:ln>
        </p:spPr>
        <p:txBody>
          <a:bodyPr anchor="ctr"/>
          <a:lstStyle>
            <a:lvl1pPr marL="444500" indent="-444500">
              <a:lnSpc>
                <a:spcPct val="100000"/>
              </a:lnSpc>
              <a:spcBef>
                <a:spcPts val="2800"/>
              </a:spcBef>
              <a:buClr>
                <a:srgbClr val="39A3D5"/>
              </a:buClr>
              <a:buSzPct val="104999"/>
              <a:buFont typeface="Avenir Next"/>
              <a:buChar char="‣"/>
              <a:defRPr sz="3400" cap="none">
                <a:solidFill>
                  <a:srgbClr val="83878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889000" indent="-444500">
              <a:lnSpc>
                <a:spcPct val="100000"/>
              </a:lnSpc>
              <a:spcBef>
                <a:spcPts val="2800"/>
              </a:spcBef>
              <a:buClr>
                <a:srgbClr val="39A3D5"/>
              </a:buClr>
              <a:buSzPct val="104999"/>
              <a:buFont typeface="Avenir Next"/>
              <a:buChar char="‣"/>
              <a:defRPr sz="3400" cap="none">
                <a:solidFill>
                  <a:srgbClr val="83878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33500" indent="-444500">
              <a:lnSpc>
                <a:spcPct val="100000"/>
              </a:lnSpc>
              <a:spcBef>
                <a:spcPts val="2800"/>
              </a:spcBef>
              <a:buClr>
                <a:srgbClr val="39A3D5"/>
              </a:buClr>
              <a:buSzPct val="104999"/>
              <a:buFont typeface="Avenir Next"/>
              <a:buChar char="‣"/>
              <a:defRPr sz="3400" cap="none">
                <a:solidFill>
                  <a:srgbClr val="83878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78000" indent="-444500">
              <a:lnSpc>
                <a:spcPct val="100000"/>
              </a:lnSpc>
              <a:spcBef>
                <a:spcPts val="2800"/>
              </a:spcBef>
              <a:buClr>
                <a:srgbClr val="39A3D5"/>
              </a:buClr>
              <a:buSzPct val="104999"/>
              <a:buFont typeface="Avenir Next"/>
              <a:buChar char="‣"/>
              <a:defRPr sz="3400" cap="none">
                <a:solidFill>
                  <a:srgbClr val="83878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22500" indent="-444500">
              <a:lnSpc>
                <a:spcPct val="100000"/>
              </a:lnSpc>
              <a:spcBef>
                <a:spcPts val="2800"/>
              </a:spcBef>
              <a:buClr>
                <a:srgbClr val="39A3D5"/>
              </a:buClr>
              <a:buSzPct val="104999"/>
              <a:buFont typeface="Avenir Next"/>
              <a:buChar char="‣"/>
              <a:defRPr sz="3400" cap="none">
                <a:solidFill>
                  <a:srgbClr val="83878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 flipV="1">
            <a:off x="406400" y="6140894"/>
            <a:ext cx="12192000" cy="264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xfrm>
            <a:off x="12161860" y="419100"/>
            <a:ext cx="406897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406400" y="4038600"/>
            <a:ext cx="12192000" cy="4521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 flipV="1">
            <a:off x="5892800" y="6141011"/>
            <a:ext cx="6705600" cy="146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pic" idx="13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5892800" y="6426200"/>
            <a:ext cx="6705600" cy="2705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sz="quarter" idx="1"/>
          </p:nvPr>
        </p:nvSpPr>
        <p:spPr>
          <a:xfrm>
            <a:off x="5892800" y="4267200"/>
            <a:ext cx="6705600" cy="18034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 flipV="1">
            <a:off x="406400" y="993160"/>
            <a:ext cx="12192000" cy="264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body" sz="quarter" idx="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0"/>
              </a:spcBef>
              <a:defRPr sz="2400" spc="120">
                <a:solidFill>
                  <a:srgbClr val="838787"/>
                </a:solidFill>
              </a:defRPr>
            </a:lvl1pPr>
            <a:lvl2pPr marL="7582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2pPr>
            <a:lvl3pPr marL="12027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3pPr>
            <a:lvl4pPr marL="16472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4pPr>
            <a:lvl5pPr marL="20917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defRPr sz="6000">
                <a:solidFill>
                  <a:srgbClr val="94D9F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 flipV="1">
            <a:off x="406400" y="993160"/>
            <a:ext cx="12192000" cy="264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body" sz="quarter" idx="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0"/>
              </a:spcBef>
              <a:defRPr sz="2400" spc="120">
                <a:solidFill>
                  <a:srgbClr val="838787"/>
                </a:solidFill>
              </a:defRPr>
            </a:lvl1pPr>
            <a:lvl2pPr marL="7582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2pPr>
            <a:lvl3pPr marL="12027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3pPr>
            <a:lvl4pPr marL="16472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4pPr>
            <a:lvl5pPr marL="20917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defRPr sz="6000">
                <a:solidFill>
                  <a:srgbClr val="94D9F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3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</p:spPr>
        <p:txBody>
          <a:bodyPr anchor="t"/>
          <a:lstStyle/>
          <a:p>
            <a:pPr marL="444500" indent="-4445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400" cap="none">
                <a:solidFill>
                  <a:srgbClr val="83878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/>
        </p:nvSpPr>
        <p:spPr>
          <a:xfrm flipV="1">
            <a:off x="406400" y="993160"/>
            <a:ext cx="12192000" cy="264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body" sz="quarter" idx="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0"/>
              </a:spcBef>
              <a:defRPr sz="2400" spc="120">
                <a:solidFill>
                  <a:srgbClr val="838787"/>
                </a:solidFill>
              </a:defRPr>
            </a:lvl1pPr>
            <a:lvl2pPr marL="7582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2pPr>
            <a:lvl3pPr marL="12027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3pPr>
            <a:lvl4pPr marL="16472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4pPr>
            <a:lvl5pPr marL="20917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defRPr sz="6000">
                <a:solidFill>
                  <a:srgbClr val="94D9F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idx="13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</p:spPr>
        <p:txBody>
          <a:bodyPr anchor="t"/>
          <a:lstStyle/>
          <a:p>
            <a:pPr marL="444500" indent="-4445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400" cap="none">
                <a:solidFill>
                  <a:srgbClr val="83878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/>
        </p:nvSpPr>
        <p:spPr>
          <a:xfrm flipV="1">
            <a:off x="406400" y="993160"/>
            <a:ext cx="12192000" cy="264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0"/>
              </a:spcBef>
              <a:defRPr sz="2400" spc="120">
                <a:solidFill>
                  <a:srgbClr val="838787"/>
                </a:solidFill>
              </a:defRPr>
            </a:lvl1pPr>
            <a:lvl2pPr marL="7582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2pPr>
            <a:lvl3pPr marL="12027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3pPr>
            <a:lvl4pPr marL="16472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4pPr>
            <a:lvl5pPr marL="2091764" indent="-313764" defTabSz="457200">
              <a:spcBef>
                <a:spcPts val="0"/>
              </a:spcBef>
              <a:buSzPct val="104999"/>
              <a:buChar char="‣"/>
              <a:defRPr sz="2400" spc="120">
                <a:solidFill>
                  <a:srgbClr val="83878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pic" sz="half" idx="13"/>
          </p:nvPr>
        </p:nvSpPr>
        <p:spPr>
          <a:xfrm>
            <a:off x="7112000" y="1536700"/>
            <a:ext cx="5486400" cy="7797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406400" y="1536700"/>
            <a:ext cx="6299200" cy="7239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defRPr sz="6000">
                <a:solidFill>
                  <a:srgbClr val="94D9F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96" name="Shape 96"/>
          <p:cNvSpPr>
            <a:spLocks noGrp="1"/>
          </p:cNvSpPr>
          <p:nvPr>
            <p:ph type="body" sz="half" idx="14"/>
          </p:nvPr>
        </p:nvSpPr>
        <p:spPr>
          <a:xfrm>
            <a:off x="406400" y="2743200"/>
            <a:ext cx="6299200" cy="6108700"/>
          </a:xfrm>
          <a:prstGeom prst="rect">
            <a:avLst/>
          </a:prstGeom>
        </p:spPr>
        <p:txBody>
          <a:bodyPr anchor="t"/>
          <a:lstStyle/>
          <a:p>
            <a:pPr marL="444500" indent="-4445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28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/>
          </a:p>
        </p:txBody>
      </p:sp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2194441" y="431800"/>
            <a:ext cx="406897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all" spc="0" baseline="0">
          <a:ln>
            <a:noFill/>
          </a:ln>
          <a:solidFill>
            <a:srgbClr val="FFE989"/>
          </a:solidFill>
          <a:uFillTx/>
          <a:latin typeface="Times New Roman"/>
          <a:ea typeface="Times New Roman"/>
          <a:cs typeface="Times New Roman"/>
          <a:sym typeface="Times New Roman"/>
        </a:defRPr>
      </a:lvl1pPr>
      <a:lvl2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all" spc="0" baseline="0">
          <a:ln>
            <a:noFill/>
          </a:ln>
          <a:solidFill>
            <a:srgbClr val="FFE989"/>
          </a:solidFill>
          <a:uFillTx/>
          <a:latin typeface="Times New Roman"/>
          <a:ea typeface="Times New Roman"/>
          <a:cs typeface="Times New Roman"/>
          <a:sym typeface="Times New Roman"/>
        </a:defRPr>
      </a:lvl2pPr>
      <a:lvl3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all" spc="0" baseline="0">
          <a:ln>
            <a:noFill/>
          </a:ln>
          <a:solidFill>
            <a:srgbClr val="FFE989"/>
          </a:solidFill>
          <a:uFillTx/>
          <a:latin typeface="Times New Roman"/>
          <a:ea typeface="Times New Roman"/>
          <a:cs typeface="Times New Roman"/>
          <a:sym typeface="Times New Roman"/>
        </a:defRPr>
      </a:lvl3pPr>
      <a:lvl4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all" spc="0" baseline="0">
          <a:ln>
            <a:noFill/>
          </a:ln>
          <a:solidFill>
            <a:srgbClr val="FFE989"/>
          </a:solidFill>
          <a:uFillTx/>
          <a:latin typeface="Times New Roman"/>
          <a:ea typeface="Times New Roman"/>
          <a:cs typeface="Times New Roman"/>
          <a:sym typeface="Times New Roman"/>
        </a:defRPr>
      </a:lvl4pPr>
      <a:lvl5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all" spc="0" baseline="0">
          <a:ln>
            <a:noFill/>
          </a:ln>
          <a:solidFill>
            <a:srgbClr val="FFE989"/>
          </a:solidFill>
          <a:uFillTx/>
          <a:latin typeface="Times New Roman"/>
          <a:ea typeface="Times New Roman"/>
          <a:cs typeface="Times New Roman"/>
          <a:sym typeface="Times New Roman"/>
        </a:defRPr>
      </a:lvl5pPr>
      <a:lvl6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all" spc="0" baseline="0">
          <a:ln>
            <a:noFill/>
          </a:ln>
          <a:solidFill>
            <a:srgbClr val="FFE989"/>
          </a:solidFill>
          <a:uFillTx/>
          <a:latin typeface="Times New Roman"/>
          <a:ea typeface="Times New Roman"/>
          <a:cs typeface="Times New Roman"/>
          <a:sym typeface="Times New Roman"/>
        </a:defRPr>
      </a:lvl6pPr>
      <a:lvl7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all" spc="0" baseline="0">
          <a:ln>
            <a:noFill/>
          </a:ln>
          <a:solidFill>
            <a:srgbClr val="FFE989"/>
          </a:solidFill>
          <a:uFillTx/>
          <a:latin typeface="Times New Roman"/>
          <a:ea typeface="Times New Roman"/>
          <a:cs typeface="Times New Roman"/>
          <a:sym typeface="Times New Roman"/>
        </a:defRPr>
      </a:lvl7pPr>
      <a:lvl8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all" spc="0" baseline="0">
          <a:ln>
            <a:noFill/>
          </a:ln>
          <a:solidFill>
            <a:srgbClr val="FFE989"/>
          </a:solidFill>
          <a:uFillTx/>
          <a:latin typeface="Times New Roman"/>
          <a:ea typeface="Times New Roman"/>
          <a:cs typeface="Times New Roman"/>
          <a:sym typeface="Times New Roman"/>
        </a:defRPr>
      </a:lvl8pPr>
      <a:lvl9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all" spc="0" baseline="0">
          <a:ln>
            <a:noFill/>
          </a:ln>
          <a:solidFill>
            <a:srgbClr val="FFE989"/>
          </a:solidFill>
          <a:uFillTx/>
          <a:latin typeface="Times New Roman"/>
          <a:ea typeface="Times New Roman"/>
          <a:cs typeface="Times New Roman"/>
          <a:sym typeface="Times New Roman"/>
        </a:defRPr>
      </a:lvl9pPr>
    </p:titleStyle>
    <p:bodyStyle>
      <a:lvl1pPr marL="0" marR="0" indent="0" algn="l" defTabSz="584200" rtl="0" latinLnBrk="0">
        <a:lnSpc>
          <a:spcPct val="8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400" b="0" i="0" u="none" strike="noStrike" cap="all" spc="0" baseline="0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1pPr>
      <a:lvl2pPr marL="0" marR="0" indent="0" algn="l" defTabSz="584200" rtl="0" latinLnBrk="0">
        <a:lnSpc>
          <a:spcPct val="8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400" b="0" i="0" u="none" strike="noStrike" cap="all" spc="0" baseline="0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2pPr>
      <a:lvl3pPr marL="0" marR="0" indent="0" algn="l" defTabSz="584200" rtl="0" latinLnBrk="0">
        <a:lnSpc>
          <a:spcPct val="8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400" b="0" i="0" u="none" strike="noStrike" cap="all" spc="0" baseline="0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3pPr>
      <a:lvl4pPr marL="0" marR="0" indent="0" algn="l" defTabSz="584200" rtl="0" latinLnBrk="0">
        <a:lnSpc>
          <a:spcPct val="8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400" b="0" i="0" u="none" strike="noStrike" cap="all" spc="0" baseline="0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4pPr>
      <a:lvl5pPr marL="0" marR="0" indent="0" algn="l" defTabSz="584200" rtl="0" latinLnBrk="0">
        <a:lnSpc>
          <a:spcPct val="8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400" b="0" i="0" u="none" strike="noStrike" cap="all" spc="0" baseline="0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5pPr>
      <a:lvl6pPr marL="2928470" marR="0" indent="-705970" algn="l" defTabSz="584200" rtl="0" latinLnBrk="0">
        <a:lnSpc>
          <a:spcPct val="80000"/>
        </a:lnSpc>
        <a:spcBef>
          <a:spcPts val="2300"/>
        </a:spcBef>
        <a:spcAft>
          <a:spcPts val="0"/>
        </a:spcAft>
        <a:buClrTx/>
        <a:buSzPct val="104999"/>
        <a:buFontTx/>
        <a:buChar char="‣"/>
        <a:tabLst/>
        <a:defRPr sz="5400" b="0" i="0" u="none" strike="noStrike" cap="all" spc="0" baseline="0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6pPr>
      <a:lvl7pPr marL="3372970" marR="0" indent="-705970" algn="l" defTabSz="584200" rtl="0" latinLnBrk="0">
        <a:lnSpc>
          <a:spcPct val="80000"/>
        </a:lnSpc>
        <a:spcBef>
          <a:spcPts val="2300"/>
        </a:spcBef>
        <a:spcAft>
          <a:spcPts val="0"/>
        </a:spcAft>
        <a:buClrTx/>
        <a:buSzPct val="104999"/>
        <a:buFontTx/>
        <a:buChar char="‣"/>
        <a:tabLst/>
        <a:defRPr sz="5400" b="0" i="0" u="none" strike="noStrike" cap="all" spc="0" baseline="0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7pPr>
      <a:lvl8pPr marL="3817470" marR="0" indent="-705970" algn="l" defTabSz="584200" rtl="0" latinLnBrk="0">
        <a:lnSpc>
          <a:spcPct val="80000"/>
        </a:lnSpc>
        <a:spcBef>
          <a:spcPts val="2300"/>
        </a:spcBef>
        <a:spcAft>
          <a:spcPts val="0"/>
        </a:spcAft>
        <a:buClrTx/>
        <a:buSzPct val="104999"/>
        <a:buFontTx/>
        <a:buChar char="‣"/>
        <a:tabLst/>
        <a:defRPr sz="5400" b="0" i="0" u="none" strike="noStrike" cap="all" spc="0" baseline="0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8pPr>
      <a:lvl9pPr marL="4261970" marR="0" indent="-705970" algn="l" defTabSz="584200" rtl="0" latinLnBrk="0">
        <a:lnSpc>
          <a:spcPct val="80000"/>
        </a:lnSpc>
        <a:spcBef>
          <a:spcPts val="2300"/>
        </a:spcBef>
        <a:spcAft>
          <a:spcPts val="0"/>
        </a:spcAft>
        <a:buClrTx/>
        <a:buSzPct val="104999"/>
        <a:buFontTx/>
        <a:buChar char="‣"/>
        <a:tabLst/>
        <a:defRPr sz="5400" b="0" i="0" u="none" strike="noStrike" cap="all" spc="0" baseline="0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9pPr>
    </p:bodyStyle>
    <p:otherStyle>
      <a:lvl1pPr marL="0" marR="0" indent="0" algn="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0" algn="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0" algn="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0" algn="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0" algn="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0" algn="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0" algn="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0" algn="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0" algn="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tif"/><Relationship Id="rId5" Type="http://schemas.openxmlformats.org/officeDocument/2006/relationships/hyperlink" Target="http://www.dreamanalysistraining.com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3.png"/><Relationship Id="rId5" Type="http://schemas.openxmlformats.org/officeDocument/2006/relationships/image" Target="../media/image11.tif"/><Relationship Id="rId4" Type="http://schemas.openxmlformats.org/officeDocument/2006/relationships/image" Target="../media/image10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tif"/><Relationship Id="rId5" Type="http://schemas.openxmlformats.org/officeDocument/2006/relationships/image" Target="../media/image6.png"/><Relationship Id="rId4" Type="http://schemas.openxmlformats.org/officeDocument/2006/relationships/hyperlink" Target="http://www.dreamanalysistraining.com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eamanalysistraining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age1-sma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0673" y="-252067"/>
            <a:ext cx="15678280" cy="10419014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hape 182"/>
          <p:cNvSpPr>
            <a:spLocks noGrp="1"/>
          </p:cNvSpPr>
          <p:nvPr>
            <p:ph type="ctrTitle"/>
          </p:nvPr>
        </p:nvSpPr>
        <p:spPr>
          <a:xfrm>
            <a:off x="390888" y="7196004"/>
            <a:ext cx="11240891" cy="2642264"/>
          </a:xfrm>
          <a:prstGeom prst="rect">
            <a:avLst/>
          </a:prstGeom>
          <a:effectLst>
            <a:outerShdw blurRad="63500" dist="25400" dir="5400000" rotWithShape="0">
              <a:srgbClr val="222222">
                <a:alpha val="50000"/>
              </a:srgbClr>
            </a:outerShdw>
          </a:effectLst>
        </p:spPr>
        <p:txBody>
          <a:bodyPr/>
          <a:lstStyle/>
          <a:p>
            <a:pPr defTabSz="403097">
              <a:lnSpc>
                <a:spcPct val="40000"/>
              </a:lnSpc>
              <a:spcBef>
                <a:spcPts val="1900"/>
              </a:spcBef>
              <a:defRPr sz="3518" cap="none">
                <a:solidFill>
                  <a:srgbClr val="EFFFF8"/>
                </a:solidFill>
              </a:defRPr>
            </a:pPr>
            <a:r>
              <a:t>Gregory Scott Sparrow, EdD, LPC-S, LMFT (Va)</a:t>
            </a:r>
          </a:p>
          <a:p>
            <a:pPr defTabSz="403097">
              <a:lnSpc>
                <a:spcPct val="40000"/>
              </a:lnSpc>
              <a:spcBef>
                <a:spcPts val="1900"/>
              </a:spcBef>
              <a:defRPr sz="3518" cap="none">
                <a:solidFill>
                  <a:srgbClr val="EFFFF8"/>
                </a:solidFill>
              </a:defRPr>
            </a:pPr>
            <a:r>
              <a:t>Professor, University of Texas Rio Grande Valley</a:t>
            </a:r>
          </a:p>
          <a:p>
            <a:pPr defTabSz="403097">
              <a:lnSpc>
                <a:spcPct val="40000"/>
              </a:lnSpc>
              <a:spcBef>
                <a:spcPts val="1900"/>
              </a:spcBef>
              <a:defRPr sz="3518" cap="none">
                <a:solidFill>
                  <a:srgbClr val="EFFFF8"/>
                </a:solidFill>
              </a:defRPr>
            </a:pPr>
            <a:r>
              <a:t>Founder, DreamStar Institute</a:t>
            </a:r>
          </a:p>
          <a:p>
            <a:pPr defTabSz="403097">
              <a:lnSpc>
                <a:spcPct val="40000"/>
              </a:lnSpc>
              <a:spcBef>
                <a:spcPts val="1900"/>
              </a:spcBef>
              <a:defRPr sz="3518" cap="none">
                <a:solidFill>
                  <a:srgbClr val="EFFFF8"/>
                </a:solidFill>
              </a:defRPr>
            </a:pPr>
            <a:r>
              <a:rPr u="sng">
                <a:uFill>
                  <a:solidFill>
                    <a:srgbClr val="0000FF"/>
                  </a:solidFill>
                </a:uFill>
                <a:hlinkClick r:id="rId5"/>
              </a:rPr>
              <a:t>www.dreamanalysistraining.com</a:t>
            </a:r>
            <a:br/>
            <a:br/>
            <a:br/>
            <a:endParaRPr/>
          </a:p>
        </p:txBody>
      </p:sp>
      <p:sp>
        <p:nvSpPr>
          <p:cNvPr id="183" name="Shape 183"/>
          <p:cNvSpPr>
            <a:spLocks noGrp="1"/>
          </p:cNvSpPr>
          <p:nvPr>
            <p:ph type="subTitle" sz="half" idx="1"/>
          </p:nvPr>
        </p:nvSpPr>
        <p:spPr>
          <a:xfrm>
            <a:off x="1333004" y="-2144848"/>
            <a:ext cx="10338793" cy="4243350"/>
          </a:xfrm>
          <a:prstGeom prst="rect">
            <a:avLst/>
          </a:prstGeom>
          <a:effectLst>
            <a:outerShdw blurRad="63500" dist="25400" dir="5400000" rotWithShape="0">
              <a:srgbClr val="222222">
                <a:alpha val="71080"/>
              </a:srgbClr>
            </a:outerShdw>
          </a:effectLst>
        </p:spPr>
        <p:txBody>
          <a:bodyPr/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5800" b="1" cap="none">
                <a:solidFill>
                  <a:srgbClr val="FAFF9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Co-Creative Dream Analysis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4500" b="1" cap="none">
                <a:solidFill>
                  <a:srgbClr val="FAFF9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and the FiveStar Method</a:t>
            </a:r>
          </a:p>
        </p:txBody>
      </p:sp>
      <p:pic>
        <p:nvPicPr>
          <p:cNvPr id="184" name="pasted-image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4871" y="7304896"/>
            <a:ext cx="1913948" cy="1872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Untitled 10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24301" y="303744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1224" fill="hold"/>
                                        <p:tgtEl>
                                          <p:spTgt spid="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8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/>
          <a:p>
            <a:pPr defTabSz="467359">
              <a:spcBef>
                <a:spcPts val="2200"/>
              </a:spcBef>
              <a:defRPr sz="4800"/>
            </a:pPr>
            <a:r>
              <a:t>Freud gave us…the </a:t>
            </a:r>
            <a:r>
              <a:rPr>
                <a:solidFill>
                  <a:srgbClr val="C4676F"/>
                </a:solidFill>
              </a:rPr>
              <a:t>discontinuity</a:t>
            </a:r>
            <a:r>
              <a:t> HYPOTHESIS</a:t>
            </a:r>
          </a:p>
        </p:txBody>
      </p:sp>
      <p:sp>
        <p:nvSpPr>
          <p:cNvPr id="233" name="Shape 233"/>
          <p:cNvSpPr>
            <a:spLocks noGrp="1"/>
          </p:cNvSpPr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444498" indent="-444498" defTabSz="5842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9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Freud believed that dreams…</a:t>
            </a:r>
          </a:p>
          <a:p>
            <a:pPr marL="889000" lvl="1" indent="-444500" defTabSz="5842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Font typeface="Avenir Next"/>
              <a:buChar char="▸"/>
              <a:defRPr sz="39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express unacceptable, unresolved impulses of a sexual and aggressive nature pertaining to one’s past.</a:t>
            </a:r>
          </a:p>
          <a:p>
            <a:pPr marL="889000" lvl="1" indent="-444500" defTabSz="5842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Font typeface="Avenir Next"/>
              <a:buChar char="▸"/>
              <a:defRPr sz="39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are formed outside of the ego’s awareness.</a:t>
            </a:r>
          </a:p>
          <a:p>
            <a:pPr marL="889000" lvl="1" indent="-444500" defTabSz="5842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Font typeface="Avenir Next"/>
              <a:buChar char="▸"/>
              <a:defRPr sz="39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are disguised to circumvent the ego’s resistances.</a:t>
            </a:r>
          </a:p>
          <a:p>
            <a:pPr marL="889000" lvl="1" indent="-444500" defTabSz="5842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Font typeface="Avenir Next"/>
              <a:buChar char="▸"/>
              <a:defRPr sz="39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are “strictly determined” before we experience them. </a:t>
            </a:r>
          </a:p>
          <a:p>
            <a:pPr marL="889000" lvl="1" indent="-444500" defTabSz="5842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Font typeface="Avenir Next"/>
              <a:buChar char="▸"/>
              <a:defRPr sz="39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are presumably bizarre and unlike waking life, thus </a:t>
            </a:r>
            <a:r>
              <a:rPr>
                <a:solidFill>
                  <a:srgbClr val="FF7970"/>
                </a:solidFill>
              </a:rPr>
              <a:t>DISCONTINUOUS.</a:t>
            </a:r>
          </a:p>
        </p:txBody>
      </p:sp>
      <p:pic>
        <p:nvPicPr>
          <p:cNvPr id="234" name="Untitled 36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3203" y="607409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12244" fill="hold"/>
                                        <p:tgtEl>
                                          <p:spTgt spid="2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3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xfrm>
            <a:off x="406400" y="1241325"/>
            <a:ext cx="12192000" cy="1584592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/>
          <a:p>
            <a:pPr>
              <a:defRPr sz="5100"/>
            </a:pPr>
            <a:r>
              <a:t>The </a:t>
            </a:r>
            <a:r>
              <a:rPr>
                <a:solidFill>
                  <a:srgbClr val="E4746E"/>
                </a:solidFill>
              </a:rPr>
              <a:t>Discontinuity</a:t>
            </a:r>
            <a:r>
              <a:t> HYPOTHESiS Have been CHALLENGED by Studies that show….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idx="1"/>
          </p:nvPr>
        </p:nvSpPr>
        <p:spPr>
          <a:xfrm>
            <a:off x="186265" y="3061117"/>
            <a:ext cx="12048070" cy="6348679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844550" lvl="1" indent="-422275" defTabSz="554990">
              <a:lnSpc>
                <a:spcPct val="100000"/>
              </a:lnSpc>
              <a:spcBef>
                <a:spcPts val="2600"/>
              </a:spcBef>
              <a:buClr>
                <a:schemeClr val="accent1"/>
              </a:buClr>
              <a:buFont typeface="Avenir Next"/>
              <a:buChar char="▸"/>
              <a:defRPr sz="42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The characters and scenarios in dreams are less bizarre that once thought.</a:t>
            </a:r>
          </a:p>
          <a:p>
            <a:pPr marL="844550" lvl="1" indent="-422275" defTabSz="554990">
              <a:lnSpc>
                <a:spcPct val="100000"/>
              </a:lnSpc>
              <a:spcBef>
                <a:spcPts val="2600"/>
              </a:spcBef>
              <a:buClr>
                <a:schemeClr val="accent1"/>
              </a:buClr>
              <a:buFont typeface="Avenir Next"/>
              <a:buChar char="▸"/>
              <a:defRPr sz="42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 Dream imagery and scenarios generally parallel waking life.</a:t>
            </a:r>
          </a:p>
          <a:p>
            <a:pPr marL="0" lvl="6" indent="1371600" defTabSz="554990">
              <a:lnSpc>
                <a:spcPct val="100000"/>
              </a:lnSpc>
              <a:spcBef>
                <a:spcPts val="2600"/>
              </a:spcBef>
              <a:buSzTx/>
              <a:buNone/>
              <a:defRPr sz="4200" cap="none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…thus overturning the </a:t>
            </a:r>
            <a:r>
              <a:rPr>
                <a:solidFill>
                  <a:srgbClr val="E46459"/>
                </a:solidFill>
              </a:rPr>
              <a:t>DISCONTINUITY</a:t>
            </a:r>
            <a:r>
              <a:t> HYPOTHESIS.</a:t>
            </a:r>
          </a:p>
        </p:txBody>
      </p:sp>
      <p:pic>
        <p:nvPicPr>
          <p:cNvPr id="238" name="Untitled 37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3322" y="447697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89387" fill="hold"/>
                                        <p:tgtEl>
                                          <p:spTgt spid="2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3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/>
          <a:p>
            <a:pPr defTabSz="467359">
              <a:spcBef>
                <a:spcPts val="2200"/>
              </a:spcBef>
              <a:defRPr sz="4800"/>
            </a:pPr>
            <a:r>
              <a:t>the</a:t>
            </a:r>
            <a:r>
              <a:rPr>
                <a:solidFill>
                  <a:schemeClr val="accent5"/>
                </a:solidFill>
              </a:rPr>
              <a:t> </a:t>
            </a:r>
            <a:r>
              <a:rPr>
                <a:solidFill>
                  <a:srgbClr val="FF8D8B"/>
                </a:solidFill>
              </a:rPr>
              <a:t>Deficiency HYPOTHESIS</a:t>
            </a:r>
          </a:p>
        </p:txBody>
      </p:sp>
      <p:sp>
        <p:nvSpPr>
          <p:cNvPr id="241" name="Shape 241"/>
          <p:cNvSpPr>
            <a:spLocks noGrp="1"/>
          </p:cNvSpPr>
          <p:nvPr>
            <p:ph type="body" idx="1"/>
          </p:nvPr>
        </p:nvSpPr>
        <p:spPr>
          <a:xfrm>
            <a:off x="406400" y="2791176"/>
            <a:ext cx="12192000" cy="6108703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426719" indent="-426719" defTabSz="560831">
              <a:lnSpc>
                <a:spcPct val="100000"/>
              </a:lnSpc>
              <a:spcBef>
                <a:spcPts val="26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839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Freud believed the dream ego was…</a:t>
            </a:r>
          </a:p>
          <a:p>
            <a:pPr marL="853439" lvl="1" indent="-426719" defTabSz="560831">
              <a:lnSpc>
                <a:spcPct val="100000"/>
              </a:lnSpc>
              <a:spcBef>
                <a:spcPts val="2600"/>
              </a:spcBef>
              <a:buClr>
                <a:schemeClr val="accent1"/>
              </a:buClr>
              <a:buFont typeface="Avenir Next"/>
              <a:buChar char="▸"/>
              <a:defRPr sz="3839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uninvolved in the dream’s formation</a:t>
            </a:r>
          </a:p>
          <a:p>
            <a:pPr marL="853439" lvl="1" indent="-426719" defTabSz="560831">
              <a:lnSpc>
                <a:spcPct val="100000"/>
              </a:lnSpc>
              <a:spcBef>
                <a:spcPts val="2600"/>
              </a:spcBef>
              <a:buClr>
                <a:schemeClr val="accent1"/>
              </a:buClr>
              <a:buFont typeface="Avenir Next"/>
              <a:buChar char="▸"/>
              <a:defRPr sz="3839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resistant to perceiving the dream’s true thrust during the dream and upon awakening.</a:t>
            </a:r>
          </a:p>
          <a:p>
            <a:pPr marL="853439" lvl="1" indent="-426719" defTabSz="560831">
              <a:lnSpc>
                <a:spcPct val="100000"/>
              </a:lnSpc>
              <a:spcBef>
                <a:spcPts val="2600"/>
              </a:spcBef>
              <a:buClr>
                <a:schemeClr val="accent1"/>
              </a:buClr>
              <a:buFont typeface="Avenir Next"/>
              <a:buChar char="▸"/>
              <a:defRPr sz="3839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incapable of influencing the dream’s development and outcome, thus </a:t>
            </a:r>
            <a:r>
              <a:rPr>
                <a:solidFill>
                  <a:srgbClr val="E45D67"/>
                </a:solidFill>
              </a:rPr>
              <a:t>DEFICIENT </a:t>
            </a:r>
            <a:r>
              <a:t>in reflectiveness and agency.</a:t>
            </a:r>
          </a:p>
          <a:p>
            <a:pPr marL="853439" lvl="1" indent="-426719" defTabSz="560831">
              <a:lnSpc>
                <a:spcPct val="100000"/>
              </a:lnSpc>
              <a:spcBef>
                <a:spcPts val="2600"/>
              </a:spcBef>
              <a:buClr>
                <a:schemeClr val="accent1"/>
              </a:buClr>
              <a:buFont typeface="Avenir Next"/>
              <a:buChar char="▸"/>
              <a:defRPr sz="3839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Gwen’s remarkable response would have been regarded as scripted—not a remarkable choice—within Freud’s view of the dreamer.</a:t>
            </a:r>
          </a:p>
        </p:txBody>
      </p:sp>
      <p:pic>
        <p:nvPicPr>
          <p:cNvPr id="242" name="Untitled 41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6817" y="529478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71020" fill="hold"/>
                                        <p:tgtEl>
                                          <p:spTgt spid="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4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/>
          </p:cNvSpPr>
          <p:nvPr>
            <p:ph type="title"/>
          </p:nvPr>
        </p:nvSpPr>
        <p:spPr>
          <a:xfrm>
            <a:off x="406400" y="1427591"/>
            <a:ext cx="12192000" cy="1584592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/>
          <a:p>
            <a:pPr>
              <a:defRPr sz="5100"/>
            </a:pPr>
            <a:r>
              <a:t>The </a:t>
            </a:r>
            <a:r>
              <a:rPr>
                <a:solidFill>
                  <a:srgbClr val="E46565"/>
                </a:solidFill>
              </a:rPr>
              <a:t>Deficiency</a:t>
            </a:r>
            <a:r>
              <a:t> HYPOTHESiS Has been CHALLENGED by….</a:t>
            </a:r>
          </a:p>
        </p:txBody>
      </p:sp>
      <p:sp>
        <p:nvSpPr>
          <p:cNvPr id="245" name="Shape 245"/>
          <p:cNvSpPr>
            <a:spLocks noGrp="1"/>
          </p:cNvSpPr>
          <p:nvPr>
            <p:ph type="body" idx="1"/>
          </p:nvPr>
        </p:nvSpPr>
        <p:spPr>
          <a:xfrm>
            <a:off x="186265" y="2603917"/>
            <a:ext cx="12048070" cy="6348679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844550" lvl="1" indent="-422275" defTabSz="554990">
              <a:lnSpc>
                <a:spcPct val="100000"/>
              </a:lnSpc>
              <a:spcBef>
                <a:spcPts val="2600"/>
              </a:spcBef>
              <a:buClr>
                <a:schemeClr val="accent1"/>
              </a:buClr>
              <a:buFont typeface="Avenir Next"/>
              <a:buChar char="▸"/>
              <a:defRPr sz="49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Lucid dreaming </a:t>
            </a:r>
          </a:p>
          <a:p>
            <a:pPr marL="844550" lvl="1" indent="-422275" defTabSz="554990">
              <a:lnSpc>
                <a:spcPct val="100000"/>
              </a:lnSpc>
              <a:spcBef>
                <a:spcPts val="2600"/>
              </a:spcBef>
              <a:buClr>
                <a:schemeClr val="accent1"/>
              </a:buClr>
              <a:buFont typeface="Avenir Next"/>
              <a:buChar char="▸"/>
              <a:defRPr sz="49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Recent studies that indicate that dreamers are more aware and responsive in non-lucid dreams than previously thought</a:t>
            </a:r>
          </a:p>
          <a:p>
            <a:pPr marL="1311275" lvl="2" indent="-422275" defTabSz="554990">
              <a:lnSpc>
                <a:spcPct val="100000"/>
              </a:lnSpc>
              <a:spcBef>
                <a:spcPts val="2600"/>
              </a:spcBef>
              <a:buClr>
                <a:schemeClr val="accent1"/>
              </a:buClr>
              <a:buFont typeface="Avenir Next"/>
              <a:buChar char="▸"/>
              <a:defRPr sz="49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Rossi, Purcell, Sparrow (1970s-1980s)</a:t>
            </a:r>
          </a:p>
          <a:p>
            <a:pPr marL="1311275" lvl="2" indent="-422275" defTabSz="554990">
              <a:lnSpc>
                <a:spcPct val="100000"/>
              </a:lnSpc>
              <a:spcBef>
                <a:spcPts val="2600"/>
              </a:spcBef>
              <a:buClr>
                <a:schemeClr val="accent1"/>
              </a:buClr>
              <a:buFont typeface="Avenir Next"/>
              <a:buChar char="▸"/>
              <a:defRPr sz="49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Kahan, Kosmova (1990s-present)</a:t>
            </a:r>
          </a:p>
        </p:txBody>
      </p:sp>
      <p:pic>
        <p:nvPicPr>
          <p:cNvPr id="246" name="Untitled 43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2074" y="439637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97959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/>
          </p:cNvSpPr>
          <p:nvPr>
            <p:ph type="title"/>
          </p:nvPr>
        </p:nvSpPr>
        <p:spPr>
          <a:xfrm>
            <a:off x="406400" y="1241325"/>
            <a:ext cx="12192000" cy="1584592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/>
          <a:p>
            <a:pPr>
              <a:defRPr sz="5100"/>
            </a:pPr>
            <a:r>
              <a:t>The </a:t>
            </a:r>
            <a:r>
              <a:rPr>
                <a:solidFill>
                  <a:srgbClr val="E46565"/>
                </a:solidFill>
              </a:rPr>
              <a:t>Deficiency</a:t>
            </a:r>
            <a:r>
              <a:t> HYPOTHESiS Has been CHALLENGED by….</a:t>
            </a:r>
          </a:p>
        </p:txBody>
      </p:sp>
      <p:sp>
        <p:nvSpPr>
          <p:cNvPr id="249" name="Shape 249"/>
          <p:cNvSpPr>
            <a:spLocks noGrp="1"/>
          </p:cNvSpPr>
          <p:nvPr>
            <p:ph type="body" idx="1"/>
          </p:nvPr>
        </p:nvSpPr>
        <p:spPr>
          <a:xfrm>
            <a:off x="186265" y="3061117"/>
            <a:ext cx="12048070" cy="6348679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0" lvl="2" indent="457200" defTabSz="554990">
              <a:lnSpc>
                <a:spcPct val="100000"/>
              </a:lnSpc>
              <a:spcBef>
                <a:spcPts val="2600"/>
              </a:spcBef>
              <a:buSzTx/>
              <a:buNone/>
              <a:defRPr sz="42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Rossi’s game-changing hypothesis, from Dreams and the Growth of Personality:</a:t>
            </a:r>
          </a:p>
          <a:p>
            <a:pPr marL="0" lvl="2" indent="457200" defTabSz="554990">
              <a:lnSpc>
                <a:spcPct val="100000"/>
              </a:lnSpc>
              <a:spcBef>
                <a:spcPts val="2600"/>
              </a:spcBef>
              <a:buSzTx/>
              <a:buNone/>
              <a:defRPr sz="42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There is "a continuum of all possible balances of control between the autonomous process and the dreamer’s self-awareness and consciously directed effort" (1972, p.163)</a:t>
            </a:r>
          </a:p>
          <a:p>
            <a:pPr marL="0" lvl="8" indent="1828800" defTabSz="554990">
              <a:lnSpc>
                <a:spcPct val="100000"/>
              </a:lnSpc>
              <a:spcBef>
                <a:spcPts val="2600"/>
              </a:spcBef>
              <a:buSzTx/>
              <a:buNone/>
              <a:defRPr sz="4200" cap="none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…thus challenging the </a:t>
            </a:r>
            <a:r>
              <a:rPr>
                <a:solidFill>
                  <a:srgbClr val="E46A67"/>
                </a:solidFill>
              </a:rPr>
              <a:t>DREAMER DEFICIENCY</a:t>
            </a:r>
            <a:r>
              <a:rPr>
                <a:solidFill>
                  <a:schemeClr val="accent5"/>
                </a:solidFill>
              </a:rPr>
              <a:t> </a:t>
            </a:r>
            <a:r>
              <a:t>HYPOTHESIS.</a:t>
            </a:r>
          </a:p>
          <a:p>
            <a:pPr marL="0" lvl="2" indent="457200" defTabSz="554990">
              <a:lnSpc>
                <a:spcPct val="100000"/>
              </a:lnSpc>
              <a:spcBef>
                <a:spcPts val="2600"/>
              </a:spcBef>
              <a:buSzTx/>
              <a:buNone/>
              <a:defRPr sz="42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  <a:p>
            <a:pPr>
              <a:lnSpc>
                <a:spcPct val="100000"/>
              </a:lnSpc>
              <a:defRPr sz="120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250" name="Untitled 45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7014" y="558787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56734" fill="hold"/>
                                        <p:tgtEl>
                                          <p:spTgt spid="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5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/>
          </p:cNvSpPr>
          <p:nvPr>
            <p:ph type="title"/>
          </p:nvPr>
        </p:nvSpPr>
        <p:spPr>
          <a:xfrm>
            <a:off x="406400" y="1035941"/>
            <a:ext cx="12192000" cy="1712718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/>
          <a:p>
            <a:pPr defTabSz="566673">
              <a:spcBef>
                <a:spcPts val="2700"/>
              </a:spcBef>
              <a:defRPr sz="4900"/>
            </a:pPr>
            <a:r>
              <a:t>This combined CHALLENGE gives rise to…</a:t>
            </a:r>
          </a:p>
          <a:p>
            <a:pPr defTabSz="566673">
              <a:spcBef>
                <a:spcPts val="2700"/>
              </a:spcBef>
              <a:defRPr sz="4900"/>
            </a:pPr>
            <a:r>
              <a:t>The </a:t>
            </a:r>
            <a:r>
              <a:rPr>
                <a:solidFill>
                  <a:srgbClr val="2FFF36"/>
                </a:solidFill>
              </a:rPr>
              <a:t>Co-Creative Dream Paradigm</a:t>
            </a:r>
          </a:p>
        </p:txBody>
      </p:sp>
      <p:sp>
        <p:nvSpPr>
          <p:cNvPr id="253" name="Shape 253"/>
          <p:cNvSpPr>
            <a:spLocks noGrp="1"/>
          </p:cNvSpPr>
          <p:nvPr>
            <p:ph type="body" idx="1"/>
          </p:nvPr>
        </p:nvSpPr>
        <p:spPr>
          <a:xfrm>
            <a:off x="385307" y="2967911"/>
            <a:ext cx="11159532" cy="6108702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871308" lvl="1" indent="-435654" defTabSz="572574">
              <a:lnSpc>
                <a:spcPct val="90000"/>
              </a:lnSpc>
              <a:spcBef>
                <a:spcPts val="2600"/>
              </a:spcBef>
              <a:buClr>
                <a:schemeClr val="accent1"/>
              </a:buClr>
              <a:buFont typeface="Avenir Next"/>
              <a:buChar char="▸"/>
              <a:defRPr sz="4356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My discovery of the co-creative dream paradigm began in the 70s when I started having “lucid dreams, and discovered Rossi’s work.</a:t>
            </a:r>
          </a:p>
          <a:p>
            <a:pPr marL="871308" lvl="1" indent="-435654" defTabSz="572574">
              <a:lnSpc>
                <a:spcPct val="90000"/>
              </a:lnSpc>
              <a:spcBef>
                <a:spcPts val="2600"/>
              </a:spcBef>
              <a:buClr>
                <a:schemeClr val="accent1"/>
              </a:buClr>
              <a:buFont typeface="Avenir Next"/>
              <a:buChar char="▸"/>
              <a:defRPr sz="4356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I did my masters thesis and doctoral dissertation on lucid dreaming, and wrote the first book on lucid dreaming published in North America.</a:t>
            </a:r>
          </a:p>
          <a:p>
            <a:pPr marL="871308" lvl="1" indent="-435654" defTabSz="572574">
              <a:lnSpc>
                <a:spcPct val="90000"/>
              </a:lnSpc>
              <a:spcBef>
                <a:spcPts val="2600"/>
              </a:spcBef>
              <a:buClr>
                <a:schemeClr val="accent1"/>
              </a:buClr>
              <a:buFont typeface="Avenir Next"/>
              <a:buChar char="▸"/>
              <a:defRPr sz="4356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As a psychotherapist, I foresaw how lucidity could conceivably help resolve longstanding conflict and trauma.</a:t>
            </a:r>
          </a:p>
        </p:txBody>
      </p:sp>
      <p:pic>
        <p:nvPicPr>
          <p:cNvPr id="254" name="Untitled 47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4342" y="615844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88163" fill="hold"/>
                                        <p:tgtEl>
                                          <p:spTgt spid="2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5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xfrm>
            <a:off x="406400" y="1342925"/>
            <a:ext cx="12192000" cy="1712716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>
            <a:lvl1pPr>
              <a:defRPr sz="5100"/>
            </a:lvl1pPr>
          </a:lstStyle>
          <a:p>
            <a:r>
              <a:t>dreamers exhibit reflective awareness in ordinary dreams…</a:t>
            </a:r>
          </a:p>
        </p:txBody>
      </p:sp>
      <p:sp>
        <p:nvSpPr>
          <p:cNvPr id="257" name="Shape 257"/>
          <p:cNvSpPr>
            <a:spLocks noGrp="1"/>
          </p:cNvSpPr>
          <p:nvPr>
            <p:ph type="body" idx="1"/>
          </p:nvPr>
        </p:nvSpPr>
        <p:spPr>
          <a:xfrm>
            <a:off x="279399" y="2990275"/>
            <a:ext cx="12192003" cy="6108702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880110" lvl="1" indent="-440055" defTabSz="578358">
              <a:lnSpc>
                <a:spcPct val="100000"/>
              </a:lnSpc>
              <a:spcBef>
                <a:spcPts val="2700"/>
              </a:spcBef>
              <a:buClr>
                <a:schemeClr val="accent1"/>
              </a:buClr>
              <a:buFont typeface="Avenir Next"/>
              <a:buChar char="▸"/>
              <a:defRPr sz="4200" cap="none" spc="0">
                <a:solidFill>
                  <a:srgbClr val="F1FF9A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Lucid dreaming is difficult to induce for the average person. </a:t>
            </a:r>
          </a:p>
          <a:p>
            <a:pPr marL="880110" lvl="1" indent="-440055" defTabSz="578358">
              <a:lnSpc>
                <a:spcPct val="100000"/>
              </a:lnSpc>
              <a:spcBef>
                <a:spcPts val="2700"/>
              </a:spcBef>
              <a:buClr>
                <a:schemeClr val="accent1"/>
              </a:buClr>
              <a:buFont typeface="Avenir Next"/>
              <a:buChar char="▸"/>
              <a:defRPr sz="4200" cap="none" spc="0">
                <a:solidFill>
                  <a:srgbClr val="FCFFB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As early as 1982, I shifted my attention to “ordinary dreams,” discovering that dreamers exhibit significant reflectiveness and responsiveness without acknowledging it. </a:t>
            </a:r>
          </a:p>
          <a:p>
            <a:pPr marL="880110" lvl="1" indent="-440055" defTabSz="578358">
              <a:lnSpc>
                <a:spcPct val="100000"/>
              </a:lnSpc>
              <a:spcBef>
                <a:spcPts val="2700"/>
              </a:spcBef>
              <a:buClr>
                <a:schemeClr val="accent1"/>
              </a:buClr>
              <a:buFont typeface="Avenir Next"/>
              <a:buChar char="▸"/>
              <a:defRPr sz="4200" cap="none" spc="0">
                <a:solidFill>
                  <a:srgbClr val="FCFFB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More recently, several researchers, many of whom are IASD members, have confirmed that dreamers possess significant reflective awareness, or “metacognition” in dreams.</a:t>
            </a:r>
          </a:p>
        </p:txBody>
      </p:sp>
      <p:pic>
        <p:nvPicPr>
          <p:cNvPr id="258" name="Untitled 48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6881" y="548265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13877" fill="hold"/>
                                        <p:tgtEl>
                                          <p:spTgt spid="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5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/>
          </p:cNvSpPr>
          <p:nvPr>
            <p:ph type="title"/>
          </p:nvPr>
        </p:nvSpPr>
        <p:spPr>
          <a:xfrm>
            <a:off x="253100" y="499399"/>
            <a:ext cx="12192003" cy="1712716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/>
          <a:p>
            <a:pPr algn="ctr" defTabSz="519937">
              <a:spcBef>
                <a:spcPts val="2400"/>
              </a:spcBef>
              <a:defRPr sz="4500"/>
            </a:pPr>
            <a:endParaRPr/>
          </a:p>
          <a:p>
            <a:pPr algn="ctr" defTabSz="519937">
              <a:spcBef>
                <a:spcPts val="2400"/>
              </a:spcBef>
              <a:defRPr sz="4500"/>
            </a:pPr>
            <a:r>
              <a:t>The </a:t>
            </a:r>
            <a:r>
              <a:rPr>
                <a:solidFill>
                  <a:srgbClr val="65FF70"/>
                </a:solidFill>
              </a:rPr>
              <a:t>Co-Creative Dream Paradigm</a:t>
            </a:r>
            <a:r>
              <a:rPr>
                <a:solidFill>
                  <a:schemeClr val="accent5"/>
                </a:solidFill>
              </a:rPr>
              <a:t> </a:t>
            </a:r>
            <a:r>
              <a:t>is based ON…</a:t>
            </a:r>
          </a:p>
        </p:txBody>
      </p:sp>
      <p:sp>
        <p:nvSpPr>
          <p:cNvPr id="265" name="Shape 265"/>
          <p:cNvSpPr>
            <a:spLocks noGrp="1"/>
          </p:cNvSpPr>
          <p:nvPr>
            <p:ph type="body" idx="1"/>
          </p:nvPr>
        </p:nvSpPr>
        <p:spPr>
          <a:xfrm>
            <a:off x="114830" y="1612358"/>
            <a:ext cx="11876553" cy="7484176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792810" lvl="1" indent="-396405" defTabSz="520989">
              <a:lnSpc>
                <a:spcPct val="100000"/>
              </a:lnSpc>
              <a:spcBef>
                <a:spcPts val="2400"/>
              </a:spcBef>
              <a:buClr>
                <a:schemeClr val="accent1"/>
              </a:buClr>
              <a:buFont typeface="Avenir Next"/>
              <a:buChar char="▸"/>
              <a:defRPr sz="4018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  <a:p>
            <a:pPr marL="1189215" lvl="2" indent="-396405" defTabSz="520989">
              <a:lnSpc>
                <a:spcPct val="100000"/>
              </a:lnSpc>
              <a:spcBef>
                <a:spcPts val="2400"/>
              </a:spcBef>
              <a:buClr>
                <a:schemeClr val="accent1"/>
              </a:buClr>
              <a:buFont typeface="Avenir Next"/>
              <a:buChar char="▸"/>
              <a:defRPr sz="4018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Dreamers not only reflect within dreams, but…</a:t>
            </a:r>
          </a:p>
          <a:p>
            <a:pPr marL="1703234" lvl="3" indent="-396404" defTabSz="520989">
              <a:lnSpc>
                <a:spcPct val="100000"/>
              </a:lnSpc>
              <a:spcBef>
                <a:spcPts val="2400"/>
              </a:spcBef>
              <a:buClr>
                <a:schemeClr val="accent1"/>
              </a:buClr>
              <a:buFont typeface="Avenir Next"/>
              <a:buChar char="▸"/>
              <a:defRPr sz="4018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 make choices and respond freely to the dream content.</a:t>
            </a:r>
          </a:p>
          <a:p>
            <a:pPr marL="1703234" lvl="3" indent="-396404" defTabSz="520989">
              <a:lnSpc>
                <a:spcPct val="100000"/>
              </a:lnSpc>
              <a:spcBef>
                <a:spcPts val="2400"/>
              </a:spcBef>
              <a:buClr>
                <a:schemeClr val="accent1"/>
              </a:buClr>
              <a:buFont typeface="Avenir Next"/>
              <a:buChar char="▸"/>
              <a:defRPr sz="4018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exercise this capacity in virtually every dream.</a:t>
            </a:r>
          </a:p>
          <a:p>
            <a:pPr marL="1189215" lvl="2" indent="-396405" defTabSz="520989">
              <a:lnSpc>
                <a:spcPct val="100000"/>
              </a:lnSpc>
              <a:spcBef>
                <a:spcPts val="2400"/>
              </a:spcBef>
              <a:buClr>
                <a:schemeClr val="accent1"/>
              </a:buClr>
              <a:buFont typeface="Avenir Next"/>
              <a:buChar char="▸"/>
              <a:defRPr sz="4018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Dream content shifts and adapts to the dreamer’s responses.</a:t>
            </a:r>
          </a:p>
          <a:p>
            <a:pPr marL="1189215" lvl="2" indent="-396405" defTabSz="520989">
              <a:lnSpc>
                <a:spcPct val="100000"/>
              </a:lnSpc>
              <a:spcBef>
                <a:spcPts val="2400"/>
              </a:spcBef>
              <a:buClr>
                <a:schemeClr val="accent1"/>
              </a:buClr>
              <a:buFont typeface="Avenir Next"/>
              <a:buChar char="▸"/>
              <a:defRPr sz="4018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Dreams are co-created through the interaction between the dream ego and the dream content — similar to Quantum theory</a:t>
            </a:r>
          </a:p>
          <a:p>
            <a:pPr marL="1189215" lvl="2" indent="-396405" defTabSz="520989">
              <a:lnSpc>
                <a:spcPct val="100000"/>
              </a:lnSpc>
              <a:spcBef>
                <a:spcPts val="2400"/>
              </a:spcBef>
              <a:buClr>
                <a:schemeClr val="accent1"/>
              </a:buClr>
              <a:buFont typeface="Avenir Next"/>
              <a:buChar char="▸"/>
              <a:defRPr sz="4018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The interactive process gives rise to one of many possible outcomes, just like real life!</a:t>
            </a:r>
          </a:p>
        </p:txBody>
      </p:sp>
      <p:pic>
        <p:nvPicPr>
          <p:cNvPr id="266" name="Untitled 49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0590" y="531777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49387" fill="hold"/>
                                        <p:tgtEl>
                                          <p:spTgt spid="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6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/>
          </p:cNvSpPr>
          <p:nvPr>
            <p:ph type="title"/>
          </p:nvPr>
        </p:nvSpPr>
        <p:spPr>
          <a:xfrm>
            <a:off x="253100" y="499399"/>
            <a:ext cx="12192002" cy="2651226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/>
          <a:p>
            <a:pPr algn="ctr" defTabSz="519937">
              <a:spcBef>
                <a:spcPts val="2400"/>
              </a:spcBef>
              <a:defRPr sz="4500"/>
            </a:pPr>
            <a:endParaRPr/>
          </a:p>
          <a:p>
            <a:pPr algn="ctr" defTabSz="519937">
              <a:spcBef>
                <a:spcPts val="2400"/>
              </a:spcBef>
              <a:defRPr sz="4500"/>
            </a:pPr>
            <a:r>
              <a:t>If we treat the dream as a “Strictly determined,” Then…</a:t>
            </a:r>
          </a:p>
        </p:txBody>
      </p:sp>
      <p:sp>
        <p:nvSpPr>
          <p:cNvPr id="269" name="Shape 269"/>
          <p:cNvSpPr>
            <a:spLocks noGrp="1"/>
          </p:cNvSpPr>
          <p:nvPr>
            <p:ph type="body" idx="1"/>
          </p:nvPr>
        </p:nvSpPr>
        <p:spPr>
          <a:xfrm>
            <a:off x="302709" y="1682606"/>
            <a:ext cx="11876553" cy="7484175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808989" lvl="1" indent="-404494" defTabSz="531622">
              <a:lnSpc>
                <a:spcPct val="100000"/>
              </a:lnSpc>
              <a:spcBef>
                <a:spcPts val="2500"/>
              </a:spcBef>
              <a:buClr>
                <a:schemeClr val="accent1"/>
              </a:buClr>
              <a:buFont typeface="Avenir Next"/>
              <a:buChar char="▸"/>
              <a:defRPr sz="41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  <a:p>
            <a:pPr marL="1213485" lvl="2" indent="-404494" defTabSz="531622">
              <a:lnSpc>
                <a:spcPct val="100000"/>
              </a:lnSpc>
              <a:spcBef>
                <a:spcPts val="2500"/>
              </a:spcBef>
              <a:buClr>
                <a:schemeClr val="accent1"/>
              </a:buClr>
              <a:buFont typeface="Avenir Next"/>
              <a:buChar char="▸"/>
              <a:defRPr sz="41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The dream is predetermined, and complete without dream ego input!</a:t>
            </a:r>
          </a:p>
          <a:p>
            <a:pPr marL="1213485" lvl="2" indent="-404494" defTabSz="531622">
              <a:lnSpc>
                <a:spcPct val="100000"/>
              </a:lnSpc>
              <a:spcBef>
                <a:spcPts val="2500"/>
              </a:spcBef>
              <a:buClr>
                <a:schemeClr val="accent1"/>
              </a:buClr>
              <a:buFont typeface="Avenir Next"/>
              <a:buChar char="▸"/>
              <a:defRPr sz="41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The dreamer’s actions and thoughts have no bearing on the dream outcome.</a:t>
            </a:r>
          </a:p>
          <a:p>
            <a:pPr marL="1213485" lvl="2" indent="-404494" defTabSz="531622">
              <a:lnSpc>
                <a:spcPct val="100000"/>
              </a:lnSpc>
              <a:spcBef>
                <a:spcPts val="2500"/>
              </a:spcBef>
              <a:buClr>
                <a:schemeClr val="accent1"/>
              </a:buClr>
              <a:buFont typeface="Avenir Next"/>
              <a:buChar char="▸"/>
              <a:defRPr sz="41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Fritz Perls: "You prevent yourself from achieving what you want to achieve…You experience this as some other power that is preventing you.”</a:t>
            </a:r>
          </a:p>
        </p:txBody>
      </p:sp>
      <p:sp>
        <p:nvSpPr>
          <p:cNvPr id="270" name="Shape 270"/>
          <p:cNvSpPr/>
          <p:nvPr/>
        </p:nvSpPr>
        <p:spPr>
          <a:xfrm>
            <a:off x="3931973" y="7828227"/>
            <a:ext cx="5140855" cy="1270001"/>
          </a:xfrm>
          <a:prstGeom prst="ellipse">
            <a:avLst/>
          </a:prstGeom>
          <a:gradFill>
            <a:gsLst>
              <a:gs pos="0">
                <a:srgbClr val="FF0D1A"/>
              </a:gs>
              <a:gs pos="100000">
                <a:schemeClr val="accent5">
                  <a:hueOff val="131986"/>
                  <a:satOff val="22314"/>
                  <a:lumOff val="31660"/>
                </a:schemeClr>
              </a:gs>
            </a:gsLst>
            <a:lin ang="16200000"/>
          </a:gradFill>
          <a:ln>
            <a:solidFill>
              <a:srgbClr val="E3222D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271" name="Shape 271"/>
          <p:cNvSpPr/>
          <p:nvPr/>
        </p:nvSpPr>
        <p:spPr>
          <a:xfrm>
            <a:off x="4343400" y="8345256"/>
            <a:ext cx="1616079" cy="642343"/>
          </a:xfrm>
          <a:prstGeom prst="ellipse">
            <a:avLst/>
          </a:prstGeom>
          <a:gradFill>
            <a:gsLst>
              <a:gs pos="0">
                <a:srgbClr val="FF0D1A"/>
              </a:gs>
              <a:gs pos="100000">
                <a:srgbClr val="F1FFE8"/>
              </a:gs>
            </a:gsLst>
            <a:lin ang="162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272" name="Shape 272"/>
          <p:cNvSpPr/>
          <p:nvPr/>
        </p:nvSpPr>
        <p:spPr>
          <a:xfrm>
            <a:off x="3163231" y="8100006"/>
            <a:ext cx="2199628" cy="726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r>
              <a:t>Dream Ego</a:t>
            </a:r>
          </a:p>
        </p:txBody>
      </p:sp>
      <p:sp>
        <p:nvSpPr>
          <p:cNvPr id="273" name="Shape 273"/>
          <p:cNvSpPr/>
          <p:nvPr/>
        </p:nvSpPr>
        <p:spPr>
          <a:xfrm>
            <a:off x="5135964" y="7100939"/>
            <a:ext cx="2980615" cy="726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r>
              <a:t>Fixed narrative</a:t>
            </a:r>
          </a:p>
        </p:txBody>
      </p:sp>
      <p:pic>
        <p:nvPicPr>
          <p:cNvPr id="274" name="Untitled 50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99243" y="444451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10612" fill="hold"/>
                                        <p:tgtEl>
                                          <p:spTgt spid="2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7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/>
          </p:cNvSpPr>
          <p:nvPr>
            <p:ph type="title"/>
          </p:nvPr>
        </p:nvSpPr>
        <p:spPr>
          <a:xfrm>
            <a:off x="253100" y="499399"/>
            <a:ext cx="12192003" cy="1712716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/>
          <a:p>
            <a:pPr algn="ctr" defTabSz="519937">
              <a:spcBef>
                <a:spcPts val="2400"/>
              </a:spcBef>
              <a:defRPr sz="4500"/>
            </a:pPr>
            <a:endParaRPr/>
          </a:p>
          <a:p>
            <a:pPr algn="ctr" defTabSz="519937">
              <a:spcBef>
                <a:spcPts val="2400"/>
              </a:spcBef>
              <a:defRPr sz="4500"/>
            </a:pPr>
            <a:r>
              <a:t>The Cocreative paradigm</a:t>
            </a:r>
          </a:p>
        </p:txBody>
      </p:sp>
      <p:sp>
        <p:nvSpPr>
          <p:cNvPr id="277" name="Shape 277"/>
          <p:cNvSpPr>
            <a:spLocks noGrp="1"/>
          </p:cNvSpPr>
          <p:nvPr>
            <p:ph type="body" idx="1"/>
          </p:nvPr>
        </p:nvSpPr>
        <p:spPr>
          <a:xfrm>
            <a:off x="216430" y="833425"/>
            <a:ext cx="11876553" cy="7484175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808989" lvl="1" indent="-404494" defTabSz="531622">
              <a:lnSpc>
                <a:spcPct val="100000"/>
              </a:lnSpc>
              <a:spcBef>
                <a:spcPts val="2500"/>
              </a:spcBef>
              <a:buClr>
                <a:schemeClr val="accent1"/>
              </a:buClr>
              <a:buFont typeface="Avenir Next"/>
              <a:buChar char="▸"/>
              <a:defRPr sz="41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  <a:p>
            <a:pPr marL="1213485" lvl="2" indent="-404494" defTabSz="531622">
              <a:lnSpc>
                <a:spcPct val="100000"/>
              </a:lnSpc>
              <a:spcBef>
                <a:spcPts val="2500"/>
              </a:spcBef>
              <a:buClr>
                <a:schemeClr val="accent1"/>
              </a:buClr>
              <a:buFont typeface="Avenir Next"/>
              <a:buChar char="▸"/>
              <a:defRPr sz="41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  <a:p>
            <a:pPr marL="1213485" lvl="2" indent="-404494" defTabSz="531622">
              <a:lnSpc>
                <a:spcPct val="100000"/>
              </a:lnSpc>
              <a:spcBef>
                <a:spcPts val="2500"/>
              </a:spcBef>
              <a:buClr>
                <a:schemeClr val="accent1"/>
              </a:buClr>
              <a:buFont typeface="Avenir Next"/>
              <a:buChar char="▸"/>
              <a:defRPr sz="41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</a:t>
            </a:r>
            <a:r>
              <a:rPr sz="4500"/>
              <a:t>here are two separate structures:</a:t>
            </a:r>
          </a:p>
          <a:p>
            <a:pPr marL="1737994" lvl="3" indent="-404494" defTabSz="531622">
              <a:lnSpc>
                <a:spcPct val="100000"/>
              </a:lnSpc>
              <a:spcBef>
                <a:spcPts val="2500"/>
              </a:spcBef>
              <a:buClr>
                <a:schemeClr val="accent1"/>
              </a:buClr>
              <a:buFont typeface="Avenir Next"/>
              <a:buChar char="▸"/>
              <a:defRPr sz="41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the emergent generic content</a:t>
            </a:r>
          </a:p>
          <a:p>
            <a:pPr marL="1737994" lvl="3" indent="-404494" defTabSz="531622">
              <a:lnSpc>
                <a:spcPct val="100000"/>
              </a:lnSpc>
              <a:spcBef>
                <a:spcPts val="2500"/>
              </a:spcBef>
              <a:buClr>
                <a:schemeClr val="accent1"/>
              </a:buClr>
              <a:buFont typeface="Avenir Next"/>
              <a:buChar char="▸"/>
              <a:defRPr sz="41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the witnessing dream self, who is free to feel, to reflect, and to act.</a:t>
            </a:r>
          </a:p>
        </p:txBody>
      </p:sp>
      <p:sp>
        <p:nvSpPr>
          <p:cNvPr id="278" name="Shape 278"/>
          <p:cNvSpPr/>
          <p:nvPr/>
        </p:nvSpPr>
        <p:spPr>
          <a:xfrm>
            <a:off x="8200719" y="5931693"/>
            <a:ext cx="2125730" cy="2120372"/>
          </a:xfrm>
          <a:prstGeom prst="ellipse">
            <a:avLst/>
          </a:prstGeom>
          <a:gradFill>
            <a:gsLst>
              <a:gs pos="0">
                <a:srgbClr val="FF0D1A"/>
              </a:gs>
              <a:gs pos="100000">
                <a:schemeClr val="accent5">
                  <a:hueOff val="131986"/>
                  <a:satOff val="22314"/>
                  <a:lumOff val="31660"/>
                </a:schemeClr>
              </a:gs>
            </a:gsLst>
            <a:lin ang="16200000"/>
          </a:gradFill>
          <a:ln>
            <a:solidFill>
              <a:srgbClr val="E3222D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279" name="Shape 279"/>
          <p:cNvSpPr/>
          <p:nvPr/>
        </p:nvSpPr>
        <p:spPr>
          <a:xfrm>
            <a:off x="3124200" y="7121392"/>
            <a:ext cx="1616079" cy="642343"/>
          </a:xfrm>
          <a:prstGeom prst="ellipse">
            <a:avLst/>
          </a:prstGeom>
          <a:gradFill>
            <a:gsLst>
              <a:gs pos="0">
                <a:srgbClr val="04B120"/>
              </a:gs>
              <a:gs pos="100000">
                <a:srgbClr val="F1FFE8"/>
              </a:gs>
            </a:gsLst>
            <a:lin ang="162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280" name="Shape 280"/>
          <p:cNvSpPr/>
          <p:nvPr/>
        </p:nvSpPr>
        <p:spPr>
          <a:xfrm>
            <a:off x="2981377" y="8134772"/>
            <a:ext cx="1901725" cy="629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rgbClr val="342AFF"/>
                </a:solidFill>
              </a:defRPr>
            </a:lvl1pPr>
          </a:lstStyle>
          <a:p>
            <a:r>
              <a:t>Dream Ego</a:t>
            </a:r>
          </a:p>
        </p:txBody>
      </p:sp>
      <p:sp>
        <p:nvSpPr>
          <p:cNvPr id="281" name="Shape 281"/>
          <p:cNvSpPr/>
          <p:nvPr/>
        </p:nvSpPr>
        <p:spPr>
          <a:xfrm>
            <a:off x="7057898" y="8134772"/>
            <a:ext cx="4411372" cy="629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rgbClr val="2728FF"/>
                </a:solidFill>
              </a:defRPr>
            </a:lvl1pPr>
          </a:lstStyle>
          <a:p>
            <a:r>
              <a:t>Emergent Generic Content</a:t>
            </a:r>
          </a:p>
        </p:txBody>
      </p:sp>
      <p:sp>
        <p:nvSpPr>
          <p:cNvPr id="282" name="Shape 282"/>
          <p:cNvSpPr/>
          <p:nvPr/>
        </p:nvSpPr>
        <p:spPr>
          <a:xfrm rot="10740000">
            <a:off x="6197361" y="6799153"/>
            <a:ext cx="1893760" cy="380772"/>
          </a:xfrm>
          <a:prstGeom prst="rightArrow">
            <a:avLst>
              <a:gd name="adj1" fmla="val 32000"/>
              <a:gd name="adj2" fmla="val 213462"/>
            </a:avLst>
          </a:prstGeom>
          <a:gradFill>
            <a:gsLst>
              <a:gs pos="0">
                <a:srgbClr val="1A84DE"/>
              </a:gs>
              <a:gs pos="100000">
                <a:schemeClr val="accent6">
                  <a:hueOff val="638343"/>
                  <a:satOff val="27947"/>
                  <a:lumOff val="36505"/>
                </a:schemeClr>
              </a:gs>
            </a:gsLst>
            <a:lin ang="162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pic>
        <p:nvPicPr>
          <p:cNvPr id="283" name="Untitled 51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2685" y="428891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4897" fill="hold"/>
                                        <p:tgtEl>
                                          <p:spTgt spid="2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8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ctrTitle"/>
          </p:nvPr>
        </p:nvSpPr>
        <p:spPr>
          <a:xfrm>
            <a:off x="849627" y="2887902"/>
            <a:ext cx="6117695" cy="3352336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>
            <a:lvl1pPr algn="ctr" defTabSz="560831">
              <a:lnSpc>
                <a:spcPct val="100000"/>
              </a:lnSpc>
              <a:spcBef>
                <a:spcPts val="2600"/>
              </a:spcBef>
              <a:defRPr sz="5664" b="1" cap="none">
                <a:solidFill>
                  <a:srgbClr val="FBE490"/>
                </a:solidFill>
              </a:defRPr>
            </a:lvl1pPr>
          </a:lstStyle>
          <a:p>
            <a:r>
              <a:t>This presentation is based on recently published chapters</a:t>
            </a:r>
          </a:p>
        </p:txBody>
      </p:sp>
      <p:pic>
        <p:nvPicPr>
          <p:cNvPr id="188" name="image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230" y="4305498"/>
            <a:ext cx="2400627" cy="3619071"/>
          </a:xfrm>
          <a:prstGeom prst="rect">
            <a:avLst/>
          </a:prstGeom>
          <a:ln w="12700">
            <a:miter lim="400000"/>
          </a:ln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</p:pic>
      <p:pic>
        <p:nvPicPr>
          <p:cNvPr id="189" name="Screen Shot 2019-04-14 at 2.04.4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1604" y="1287660"/>
            <a:ext cx="2506333" cy="3609750"/>
          </a:xfrm>
          <a:prstGeom prst="rect">
            <a:avLst/>
          </a:prstGeom>
          <a:ln>
            <a:solidFill>
              <a:srgbClr val="FBC850"/>
            </a:solidFill>
          </a:ln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</p:pic>
      <p:pic>
        <p:nvPicPr>
          <p:cNvPr id="190" name="Untitled 17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8891" y="654903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76326" fill="hold"/>
                                        <p:tgtEl>
                                          <p:spTgt spid="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9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/>
        </p:nvSpPr>
        <p:spPr>
          <a:xfrm>
            <a:off x="5976244" y="5435534"/>
            <a:ext cx="593991" cy="3472194"/>
          </a:xfrm>
          <a:prstGeom prst="ellipse">
            <a:avLst/>
          </a:prstGeom>
          <a:solidFill>
            <a:srgbClr val="C5C47B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86" name="Shape 286"/>
          <p:cNvSpPr>
            <a:spLocks noGrp="1"/>
          </p:cNvSpPr>
          <p:nvPr>
            <p:ph type="body" idx="1"/>
          </p:nvPr>
        </p:nvSpPr>
        <p:spPr>
          <a:xfrm>
            <a:off x="487363" y="562492"/>
            <a:ext cx="11876553" cy="7484175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808989" lvl="1" indent="-404494" defTabSz="531622">
              <a:lnSpc>
                <a:spcPct val="100000"/>
              </a:lnSpc>
              <a:spcBef>
                <a:spcPts val="2500"/>
              </a:spcBef>
              <a:buClr>
                <a:schemeClr val="accent1"/>
              </a:buClr>
              <a:buFont typeface="Avenir Next"/>
              <a:buChar char="▸"/>
              <a:defRPr sz="41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As the dream ego encounters the content, there may be dissonance. (Ullman and Cayce).</a:t>
            </a:r>
          </a:p>
          <a:p>
            <a:pPr marL="808989" lvl="1" indent="-404494" defTabSz="531622">
              <a:lnSpc>
                <a:spcPct val="100000"/>
              </a:lnSpc>
              <a:spcBef>
                <a:spcPts val="2500"/>
              </a:spcBef>
              <a:buClr>
                <a:schemeClr val="accent1"/>
              </a:buClr>
              <a:buFont typeface="Avenir Next"/>
              <a:buChar char="▸"/>
              <a:defRPr sz="41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A felt dissonance is the “first cause” of the dream emergence.</a:t>
            </a:r>
          </a:p>
          <a:p>
            <a:pPr marL="808989" lvl="1" indent="-404494" defTabSz="531622">
              <a:lnSpc>
                <a:spcPct val="100000"/>
              </a:lnSpc>
              <a:spcBef>
                <a:spcPts val="2500"/>
              </a:spcBef>
              <a:buClr>
                <a:schemeClr val="accent1"/>
              </a:buClr>
              <a:buFont typeface="Avenir Next"/>
              <a:buChar char="▸"/>
              <a:defRPr sz="41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The dream imagery arises as an expression of the moment-to-moment dissonance on the </a:t>
            </a:r>
            <a:r>
              <a:rPr>
                <a:solidFill>
                  <a:srgbClr val="FF74E6"/>
                </a:solidFill>
              </a:rPr>
              <a:t>mutable dream interface.</a:t>
            </a:r>
            <a:r>
              <a:t> </a:t>
            </a:r>
          </a:p>
          <a:p>
            <a:pPr marL="808989" lvl="1" indent="-404494" defTabSz="531622">
              <a:lnSpc>
                <a:spcPct val="100000"/>
              </a:lnSpc>
              <a:spcBef>
                <a:spcPts val="2500"/>
              </a:spcBef>
              <a:buClr>
                <a:schemeClr val="accent1"/>
              </a:buClr>
              <a:buFont typeface="Avenir Next"/>
              <a:buChar char="▸"/>
              <a:defRPr sz="41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Dreams are “Metaphors in Motion” (Ullman), mapping the encounter.</a:t>
            </a:r>
          </a:p>
        </p:txBody>
      </p:sp>
      <p:sp>
        <p:nvSpPr>
          <p:cNvPr id="287" name="Shape 287"/>
          <p:cNvSpPr/>
          <p:nvPr/>
        </p:nvSpPr>
        <p:spPr>
          <a:xfrm>
            <a:off x="8522162" y="6082142"/>
            <a:ext cx="2208081" cy="2178977"/>
          </a:xfrm>
          <a:prstGeom prst="ellipse">
            <a:avLst/>
          </a:prstGeom>
          <a:gradFill>
            <a:gsLst>
              <a:gs pos="0">
                <a:srgbClr val="FF0D1A"/>
              </a:gs>
              <a:gs pos="100000">
                <a:schemeClr val="accent5">
                  <a:hueOff val="131986"/>
                  <a:satOff val="22314"/>
                  <a:lumOff val="31660"/>
                </a:schemeClr>
              </a:gs>
            </a:gsLst>
            <a:lin ang="16200000"/>
          </a:gradFill>
          <a:ln>
            <a:solidFill>
              <a:srgbClr val="E3222D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288" name="Shape 288"/>
          <p:cNvSpPr/>
          <p:nvPr/>
        </p:nvSpPr>
        <p:spPr>
          <a:xfrm>
            <a:off x="2717800" y="6850459"/>
            <a:ext cx="1616079" cy="642343"/>
          </a:xfrm>
          <a:prstGeom prst="ellipse">
            <a:avLst/>
          </a:prstGeom>
          <a:gradFill>
            <a:gsLst>
              <a:gs pos="0">
                <a:srgbClr val="22A12D"/>
              </a:gs>
              <a:gs pos="100000">
                <a:srgbClr val="F1FFE8"/>
              </a:gs>
            </a:gsLst>
            <a:lin ang="162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289" name="Shape 289"/>
          <p:cNvSpPr/>
          <p:nvPr/>
        </p:nvSpPr>
        <p:spPr>
          <a:xfrm>
            <a:off x="4542666" y="7064507"/>
            <a:ext cx="3461148" cy="214247"/>
          </a:xfrm>
          <a:prstGeom prst="leftRightArrow">
            <a:avLst>
              <a:gd name="adj1" fmla="val 32000"/>
              <a:gd name="adj2" fmla="val 260821"/>
            </a:avLst>
          </a:prstGeom>
          <a:solidFill>
            <a:srgbClr val="872021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0" name="Shape 290"/>
          <p:cNvSpPr/>
          <p:nvPr/>
        </p:nvSpPr>
        <p:spPr>
          <a:xfrm>
            <a:off x="4986598" y="5416007"/>
            <a:ext cx="2878083" cy="589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800">
                <a:solidFill>
                  <a:srgbClr val="FBFBFB"/>
                </a:solidFill>
              </a:defRPr>
            </a:lvl1pPr>
          </a:lstStyle>
          <a:p>
            <a:r>
              <a:t>Mutable Interface</a:t>
            </a:r>
          </a:p>
        </p:txBody>
      </p:sp>
      <p:sp>
        <p:nvSpPr>
          <p:cNvPr id="291" name="Shape 291"/>
          <p:cNvSpPr/>
          <p:nvPr/>
        </p:nvSpPr>
        <p:spPr>
          <a:xfrm>
            <a:off x="7420517" y="8337972"/>
            <a:ext cx="4411372" cy="629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rgbClr val="2728FF"/>
                </a:solidFill>
              </a:defRPr>
            </a:lvl1pPr>
          </a:lstStyle>
          <a:p>
            <a:r>
              <a:t>Emergent Generic Content</a:t>
            </a:r>
          </a:p>
        </p:txBody>
      </p:sp>
      <p:sp>
        <p:nvSpPr>
          <p:cNvPr id="292" name="Shape 292"/>
          <p:cNvSpPr/>
          <p:nvPr/>
        </p:nvSpPr>
        <p:spPr>
          <a:xfrm>
            <a:off x="2574977" y="8134772"/>
            <a:ext cx="1901725" cy="629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rgbClr val="342AFF"/>
                </a:solidFill>
              </a:defRPr>
            </a:lvl1pPr>
          </a:lstStyle>
          <a:p>
            <a:r>
              <a:t>Dream Ego</a:t>
            </a:r>
          </a:p>
        </p:txBody>
      </p:sp>
      <p:pic>
        <p:nvPicPr>
          <p:cNvPr id="293" name="Untitled 53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81351" y="493158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07346" fill="hold"/>
                                        <p:tgtEl>
                                          <p:spTgt spid="2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9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/>
        </p:nvSpPr>
        <p:spPr>
          <a:xfrm>
            <a:off x="5747084" y="5435534"/>
            <a:ext cx="1052311" cy="3472193"/>
          </a:xfrm>
          <a:prstGeom prst="ellipse">
            <a:avLst/>
          </a:prstGeom>
          <a:solidFill>
            <a:srgbClr val="838787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6" name="Shape 296"/>
          <p:cNvSpPr>
            <a:spLocks noGrp="1"/>
          </p:cNvSpPr>
          <p:nvPr>
            <p:ph type="body" idx="1"/>
          </p:nvPr>
        </p:nvSpPr>
        <p:spPr>
          <a:xfrm>
            <a:off x="334963" y="1443025"/>
            <a:ext cx="11876553" cy="7484175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808989" lvl="1" indent="-404494" defTabSz="531622">
              <a:lnSpc>
                <a:spcPct val="100000"/>
              </a:lnSpc>
              <a:spcBef>
                <a:spcPts val="2500"/>
              </a:spcBef>
              <a:buClr>
                <a:schemeClr val="accent1"/>
              </a:buClr>
              <a:buFont typeface="Avenir Next"/>
              <a:buChar char="▸"/>
              <a:defRPr sz="41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The dream imagery is not the content!</a:t>
            </a:r>
          </a:p>
          <a:p>
            <a:pPr marL="808989" lvl="1" indent="-404494" defTabSz="531622">
              <a:lnSpc>
                <a:spcPct val="100000"/>
              </a:lnSpc>
              <a:spcBef>
                <a:spcPts val="2500"/>
              </a:spcBef>
              <a:buClr>
                <a:schemeClr val="accent1"/>
              </a:buClr>
              <a:buFont typeface="Avenir Next"/>
              <a:buChar char="▸"/>
              <a:defRPr sz="41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The content is generic and pertains to a broad domain, like a manakin! The archetype is pattern, not image (Jung)</a:t>
            </a:r>
          </a:p>
          <a:p>
            <a:pPr marL="808989" lvl="1" indent="-404494" defTabSz="531622">
              <a:lnSpc>
                <a:spcPct val="100000"/>
              </a:lnSpc>
              <a:spcBef>
                <a:spcPts val="2500"/>
              </a:spcBef>
              <a:buClr>
                <a:schemeClr val="accent1"/>
              </a:buClr>
              <a:buFont typeface="Avenir Next"/>
              <a:buChar char="▸"/>
              <a:defRPr sz="41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The encounter co-creates a specific image, related to personal experience, hence metaphoric.</a:t>
            </a:r>
          </a:p>
        </p:txBody>
      </p:sp>
      <p:sp>
        <p:nvSpPr>
          <p:cNvPr id="297" name="Shape 297"/>
          <p:cNvSpPr/>
          <p:nvPr/>
        </p:nvSpPr>
        <p:spPr>
          <a:xfrm>
            <a:off x="8217362" y="5643827"/>
            <a:ext cx="2563681" cy="2649207"/>
          </a:xfrm>
          <a:prstGeom prst="ellipse">
            <a:avLst/>
          </a:prstGeom>
          <a:gradFill>
            <a:gsLst>
              <a:gs pos="0">
                <a:srgbClr val="FF0D1A"/>
              </a:gs>
              <a:gs pos="100000">
                <a:schemeClr val="accent5">
                  <a:hueOff val="131986"/>
                  <a:satOff val="22314"/>
                  <a:lumOff val="31660"/>
                </a:schemeClr>
              </a:gs>
            </a:gsLst>
            <a:lin ang="16200000"/>
          </a:gradFill>
          <a:ln>
            <a:solidFill>
              <a:srgbClr val="E3222D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298" name="Shape 298"/>
          <p:cNvSpPr/>
          <p:nvPr/>
        </p:nvSpPr>
        <p:spPr>
          <a:xfrm>
            <a:off x="4542666" y="7064507"/>
            <a:ext cx="3461148" cy="214247"/>
          </a:xfrm>
          <a:prstGeom prst="leftRightArrow">
            <a:avLst>
              <a:gd name="adj1" fmla="val 32000"/>
              <a:gd name="adj2" fmla="val 260821"/>
            </a:avLst>
          </a:prstGeom>
          <a:solidFill>
            <a:srgbClr val="838787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9" name="Shape 299"/>
          <p:cNvSpPr/>
          <p:nvPr/>
        </p:nvSpPr>
        <p:spPr>
          <a:xfrm>
            <a:off x="4916382" y="8804869"/>
            <a:ext cx="3172035" cy="589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800">
                <a:solidFill>
                  <a:srgbClr val="DEFED7"/>
                </a:solidFill>
              </a:defRPr>
            </a:lvl1pPr>
          </a:lstStyle>
          <a:p>
            <a:r>
              <a:t>Mutable Interface</a:t>
            </a:r>
          </a:p>
        </p:txBody>
      </p:sp>
      <p:pic>
        <p:nvPicPr>
          <p:cNvPr id="300" name="pasted-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0082" y="5757825"/>
            <a:ext cx="1358241" cy="24212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pasted-image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094" y="6130230"/>
            <a:ext cx="1016001" cy="2082801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hape 302"/>
          <p:cNvSpPr/>
          <p:nvPr/>
        </p:nvSpPr>
        <p:spPr>
          <a:xfrm>
            <a:off x="8587278" y="4968967"/>
            <a:ext cx="1823848" cy="629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rgbClr val="FFFFFF"/>
                </a:solidFill>
              </a:defRPr>
            </a:lvl1pPr>
          </a:lstStyle>
          <a:p>
            <a:r>
              <a:t>“Manakin”</a:t>
            </a:r>
          </a:p>
        </p:txBody>
      </p:sp>
      <p:sp>
        <p:nvSpPr>
          <p:cNvPr id="303" name="Shape 303"/>
          <p:cNvSpPr/>
          <p:nvPr/>
        </p:nvSpPr>
        <p:spPr>
          <a:xfrm>
            <a:off x="4800777" y="5375367"/>
            <a:ext cx="3403246" cy="629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rgbClr val="DAFDDD"/>
                </a:solidFill>
              </a:defRPr>
            </a:lvl1pPr>
          </a:lstStyle>
          <a:p>
            <a:r>
              <a:t>“Co-created image”</a:t>
            </a:r>
          </a:p>
        </p:txBody>
      </p:sp>
      <p:sp>
        <p:nvSpPr>
          <p:cNvPr id="304" name="Shape 304"/>
          <p:cNvSpPr/>
          <p:nvPr/>
        </p:nvSpPr>
        <p:spPr>
          <a:xfrm>
            <a:off x="7430431" y="8337972"/>
            <a:ext cx="4411372" cy="629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rgbClr val="2728FF"/>
                </a:solidFill>
              </a:defRPr>
            </a:lvl1pPr>
          </a:lstStyle>
          <a:p>
            <a:r>
              <a:t>Emergent Generic Content</a:t>
            </a:r>
          </a:p>
        </p:txBody>
      </p:sp>
      <p:sp>
        <p:nvSpPr>
          <p:cNvPr id="305" name="Shape 305"/>
          <p:cNvSpPr/>
          <p:nvPr/>
        </p:nvSpPr>
        <p:spPr>
          <a:xfrm>
            <a:off x="2574977" y="8134772"/>
            <a:ext cx="1901725" cy="629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rgbClr val="342AFF"/>
                </a:solidFill>
              </a:defRPr>
            </a:lvl1pPr>
          </a:lstStyle>
          <a:p>
            <a:r>
              <a:t>Dream Ego</a:t>
            </a:r>
          </a:p>
        </p:txBody>
      </p:sp>
      <p:sp>
        <p:nvSpPr>
          <p:cNvPr id="306" name="Shape 306"/>
          <p:cNvSpPr/>
          <p:nvPr/>
        </p:nvSpPr>
        <p:spPr>
          <a:xfrm>
            <a:off x="2717800" y="6850459"/>
            <a:ext cx="1616079" cy="642343"/>
          </a:xfrm>
          <a:prstGeom prst="ellipse">
            <a:avLst/>
          </a:prstGeom>
          <a:gradFill>
            <a:gsLst>
              <a:gs pos="0">
                <a:srgbClr val="22A12D"/>
              </a:gs>
              <a:gs pos="100000">
                <a:srgbClr val="F1FFE8"/>
              </a:gs>
            </a:gsLst>
            <a:lin ang="162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pic>
        <p:nvPicPr>
          <p:cNvPr id="307" name="Untitled 54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2109" y="567524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76326" fill="hold"/>
                                        <p:tgtEl>
                                          <p:spTgt spid="3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0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/>
          </p:cNvSpPr>
          <p:nvPr>
            <p:ph type="body" idx="1"/>
          </p:nvPr>
        </p:nvSpPr>
        <p:spPr>
          <a:xfrm>
            <a:off x="600002" y="2544010"/>
            <a:ext cx="11498199" cy="7005702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684529" lvl="1" indent="-342263" defTabSz="449833">
              <a:lnSpc>
                <a:spcPct val="100000"/>
              </a:lnSpc>
              <a:spcBef>
                <a:spcPts val="2100"/>
              </a:spcBef>
              <a:buClr>
                <a:schemeClr val="accent1"/>
              </a:buClr>
              <a:buFont typeface="Avenir Next"/>
              <a:buChar char="▸"/>
              <a:defRPr sz="41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Dreams can be analyzed just as any relationship can be analyzed—that is, as an </a:t>
            </a:r>
            <a:r>
              <a:rPr>
                <a:solidFill>
                  <a:srgbClr val="8ABAFF"/>
                </a:solidFill>
              </a:rPr>
              <a:t>interactive </a:t>
            </a:r>
            <a:r>
              <a:rPr>
                <a:solidFill>
                  <a:srgbClr val="94D9F6"/>
                </a:solidFill>
              </a:rPr>
              <a:t>exchange</a:t>
            </a:r>
            <a:r>
              <a:t> between dreamer and dream content.</a:t>
            </a:r>
          </a:p>
          <a:p>
            <a:pPr marL="684529" lvl="1" indent="-342263" defTabSz="449833">
              <a:lnSpc>
                <a:spcPct val="100000"/>
              </a:lnSpc>
              <a:spcBef>
                <a:spcPts val="2100"/>
              </a:spcBef>
              <a:buClr>
                <a:schemeClr val="accent1"/>
              </a:buClr>
              <a:buFont typeface="Avenir Next"/>
              <a:buChar char="▸"/>
              <a:defRPr sz="41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The dream’s purpose is to facilitate the encounter, provoking the dream ego into resolving the dissonance, and achieving </a:t>
            </a:r>
            <a:r>
              <a:rPr>
                <a:solidFill>
                  <a:srgbClr val="94D9F6"/>
                </a:solidFill>
              </a:rPr>
              <a:t>integration</a:t>
            </a:r>
            <a:r>
              <a:t>.</a:t>
            </a:r>
          </a:p>
          <a:p>
            <a:pPr marL="684529" lvl="1" indent="-342263" defTabSz="449833">
              <a:lnSpc>
                <a:spcPct val="100000"/>
              </a:lnSpc>
              <a:spcBef>
                <a:spcPts val="2100"/>
              </a:spcBef>
              <a:buClr>
                <a:schemeClr val="accent1"/>
              </a:buClr>
              <a:buFont typeface="Avenir Next"/>
              <a:buChar char="▸"/>
              <a:defRPr sz="41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Integration depends on </a:t>
            </a:r>
            <a:r>
              <a:rPr>
                <a:solidFill>
                  <a:srgbClr val="5CFF60"/>
                </a:solidFill>
              </a:rPr>
              <a:t>how </a:t>
            </a:r>
            <a:r>
              <a:t>the dreamer responds to the content.</a:t>
            </a:r>
          </a:p>
          <a:p>
            <a:pPr marL="684529" lvl="1" indent="-342263" defTabSz="449833">
              <a:lnSpc>
                <a:spcPct val="100000"/>
              </a:lnSpc>
              <a:spcBef>
                <a:spcPts val="2100"/>
              </a:spcBef>
              <a:buClr>
                <a:schemeClr val="accent1"/>
              </a:buClr>
              <a:buFont typeface="Avenir Next"/>
              <a:buChar char="▸"/>
              <a:defRPr sz="41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The dreamer’s responses mirror waking attitudes and actions toward similar issues</a:t>
            </a:r>
            <a:r>
              <a:rPr>
                <a:solidFill>
                  <a:srgbClr val="DAFFD9"/>
                </a:solidFill>
              </a:rPr>
              <a:t>—parallel process</a:t>
            </a:r>
          </a:p>
        </p:txBody>
      </p:sp>
      <p:sp>
        <p:nvSpPr>
          <p:cNvPr id="310" name="Shape 310"/>
          <p:cNvSpPr/>
          <p:nvPr/>
        </p:nvSpPr>
        <p:spPr>
          <a:xfrm>
            <a:off x="253100" y="499399"/>
            <a:ext cx="12192003" cy="1549402"/>
          </a:xfrm>
          <a:prstGeom prst="rect">
            <a:avLst/>
          </a:prstGeom>
          <a:ln w="12700">
            <a:miter lim="400000"/>
          </a:ln>
          <a:effectLst>
            <a:outerShdw blurRad="63500" dist="53668" dir="5400000" rotWithShape="0">
              <a:srgbClr val="222222">
                <a:alpha val="6416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defTabSz="519937">
              <a:lnSpc>
                <a:spcPct val="80000"/>
              </a:lnSpc>
              <a:defRPr sz="4500" cap="all">
                <a:solidFill>
                  <a:srgbClr val="94D9F6"/>
                </a:solidFill>
              </a:defRPr>
            </a:pPr>
            <a:endParaRPr/>
          </a:p>
          <a:p>
            <a:pPr defTabSz="519937">
              <a:lnSpc>
                <a:spcPct val="80000"/>
              </a:lnSpc>
              <a:defRPr sz="4500" cap="all">
                <a:solidFill>
                  <a:srgbClr val="94D9F6"/>
                </a:solidFill>
              </a:defRPr>
            </a:pPr>
            <a:r>
              <a:t>The </a:t>
            </a:r>
            <a:r>
              <a:rPr>
                <a:solidFill>
                  <a:srgbClr val="FFFFFF"/>
                </a:solidFill>
              </a:rPr>
              <a:t>Co-Creative Dream Paradigm</a:t>
            </a:r>
            <a:r>
              <a:t>…</a:t>
            </a:r>
          </a:p>
        </p:txBody>
      </p:sp>
      <p:pic>
        <p:nvPicPr>
          <p:cNvPr id="311" name="Untitled 56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8598" y="471535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55102" fill="hold"/>
                                        <p:tgtEl>
                                          <p:spTgt spid="3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/>
          </p:cNvSpPr>
          <p:nvPr>
            <p:ph type="body" idx="1"/>
          </p:nvPr>
        </p:nvSpPr>
        <p:spPr>
          <a:xfrm>
            <a:off x="803813" y="2199225"/>
            <a:ext cx="11190830" cy="6946884"/>
          </a:xfrm>
          <a:prstGeom prst="rect">
            <a:avLst/>
          </a:prstGeom>
        </p:spPr>
        <p:txBody>
          <a:bodyPr anchor="t"/>
          <a:lstStyle/>
          <a:p>
            <a:pPr marL="760094" lvl="1" indent="-380047" defTabSz="499490">
              <a:lnSpc>
                <a:spcPct val="90000"/>
              </a:lnSpc>
              <a:spcBef>
                <a:spcPts val="2300"/>
              </a:spcBef>
              <a:buClr>
                <a:schemeClr val="accent1"/>
              </a:buClr>
              <a:buFont typeface="Avenir Next"/>
              <a:buChar char="▸"/>
              <a:defRPr sz="3705" cap="none" spc="0">
                <a:solidFill>
                  <a:srgbClr val="F6FF65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The traditional approach asks, “What does this image mean or refer to?” </a:t>
            </a:r>
          </a:p>
          <a:p>
            <a:pPr marL="760094" lvl="1" indent="-380047" defTabSz="499490">
              <a:lnSpc>
                <a:spcPct val="90000"/>
              </a:lnSpc>
              <a:spcBef>
                <a:spcPts val="2300"/>
              </a:spcBef>
              <a:buClr>
                <a:schemeClr val="accent1"/>
              </a:buClr>
              <a:buFont typeface="Avenir Next"/>
              <a:buChar char="▸"/>
              <a:defRPr sz="3705" cap="none" spc="0">
                <a:solidFill>
                  <a:srgbClr val="F6FF65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CCD asks, </a:t>
            </a:r>
          </a:p>
          <a:p>
            <a:pPr marL="1140142" lvl="2" indent="-380047" defTabSz="499490">
              <a:lnSpc>
                <a:spcPct val="90000"/>
              </a:lnSpc>
              <a:spcBef>
                <a:spcPts val="2300"/>
              </a:spcBef>
              <a:buClr>
                <a:schemeClr val="accent1"/>
              </a:buClr>
              <a:buFont typeface="Avenir Next"/>
              <a:buChar char="▸"/>
              <a:defRPr sz="3705" cap="none" spc="0">
                <a:solidFill>
                  <a:srgbClr val="E8FF7C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How did the dreamer respond to the dream imagery and what does this say about his/her relationship to the (domain level) issue presented?” </a:t>
            </a:r>
          </a:p>
          <a:p>
            <a:pPr marL="1140142" lvl="2" indent="-380047" defTabSz="499490">
              <a:lnSpc>
                <a:spcPct val="90000"/>
              </a:lnSpc>
              <a:spcBef>
                <a:spcPts val="2300"/>
              </a:spcBef>
              <a:buClr>
                <a:schemeClr val="accent1"/>
              </a:buClr>
              <a:buFont typeface="Avenir Next"/>
              <a:buChar char="▸"/>
              <a:defRPr sz="3705" cap="none" spc="0">
                <a:solidFill>
                  <a:srgbClr val="E8FF7C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Other questions naturally follow: “How did the dreamer’s responses impact and alter the dream imagery, and vice versa?” </a:t>
            </a:r>
          </a:p>
          <a:p>
            <a:pPr marL="1140142" lvl="2" indent="-380047" defTabSz="499490">
              <a:lnSpc>
                <a:spcPct val="90000"/>
              </a:lnSpc>
              <a:spcBef>
                <a:spcPts val="2300"/>
              </a:spcBef>
              <a:buClr>
                <a:schemeClr val="accent1"/>
              </a:buClr>
              <a:buFont typeface="Avenir Next"/>
              <a:buChar char="▸"/>
              <a:defRPr sz="3705" cap="none" spc="0">
                <a:solidFill>
                  <a:srgbClr val="E8FF7C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Family therapists will recognize such questions as process questions, which underscore the reciprocal dynamics between family members.</a:t>
            </a:r>
          </a:p>
        </p:txBody>
      </p:sp>
      <p:sp>
        <p:nvSpPr>
          <p:cNvPr id="314" name="Shape 314"/>
          <p:cNvSpPr>
            <a:spLocks noGrp="1"/>
          </p:cNvSpPr>
          <p:nvPr>
            <p:ph type="title"/>
          </p:nvPr>
        </p:nvSpPr>
        <p:spPr>
          <a:xfrm>
            <a:off x="620727" y="499547"/>
            <a:ext cx="12192003" cy="1712717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/>
          <a:p>
            <a:pPr defTabSz="519937">
              <a:spcBef>
                <a:spcPts val="2400"/>
              </a:spcBef>
              <a:defRPr sz="4500"/>
            </a:pPr>
            <a:endParaRPr/>
          </a:p>
          <a:p>
            <a:pPr defTabSz="519937">
              <a:spcBef>
                <a:spcPts val="2400"/>
              </a:spcBef>
              <a:defRPr sz="4500"/>
            </a:pPr>
            <a:r>
              <a:t>The </a:t>
            </a:r>
            <a:r>
              <a:rPr>
                <a:solidFill>
                  <a:srgbClr val="FFFFFF"/>
                </a:solidFill>
              </a:rPr>
              <a:t>Co-Creative Dream Paradigm</a:t>
            </a:r>
            <a:r>
              <a:rPr>
                <a:solidFill>
                  <a:schemeClr val="accent5"/>
                </a:solidFill>
              </a:rPr>
              <a:t> </a:t>
            </a:r>
            <a:r>
              <a:t>supports new questions…</a:t>
            </a:r>
          </a:p>
        </p:txBody>
      </p:sp>
      <p:pic>
        <p:nvPicPr>
          <p:cNvPr id="315" name="Untitled 57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5819" y="471547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16734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/>
          </p:cNvSpPr>
          <p:nvPr>
            <p:ph type="body" idx="1"/>
          </p:nvPr>
        </p:nvSpPr>
        <p:spPr>
          <a:xfrm>
            <a:off x="539775" y="2430660"/>
            <a:ext cx="11567729" cy="6619097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889000" lvl="1" indent="-444500" defTabSz="5842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Font typeface="Avenir Next"/>
              <a:buChar char="▸"/>
              <a:defRPr sz="41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CCP shifts the emphasis onto the </a:t>
            </a:r>
            <a:r>
              <a:rPr>
                <a:solidFill>
                  <a:srgbClr val="FF202B"/>
                </a:solidFill>
              </a:rPr>
              <a:t>relationship</a:t>
            </a:r>
            <a:r>
              <a:t> between dreamer and dream. </a:t>
            </a:r>
          </a:p>
          <a:p>
            <a:pPr marL="889000" lvl="1" indent="-444500" defTabSz="5842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Font typeface="Avenir Next"/>
              <a:buChar char="▸"/>
              <a:defRPr sz="41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The emphasis on relational process reveals one’s relational style, thus making the dream imagery more easily and naturally understandable within the relationship context, rather than as set-apart objects within the dream.</a:t>
            </a:r>
          </a:p>
        </p:txBody>
      </p:sp>
      <p:sp>
        <p:nvSpPr>
          <p:cNvPr id="318" name="Shape 318"/>
          <p:cNvSpPr>
            <a:spLocks noGrp="1"/>
          </p:cNvSpPr>
          <p:nvPr>
            <p:ph type="title"/>
          </p:nvPr>
        </p:nvSpPr>
        <p:spPr>
          <a:xfrm>
            <a:off x="406399" y="524947"/>
            <a:ext cx="12192002" cy="1712717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/>
          <a:p>
            <a:pPr defTabSz="519937">
              <a:spcBef>
                <a:spcPts val="2400"/>
              </a:spcBef>
              <a:defRPr sz="4500"/>
            </a:pPr>
            <a:endParaRPr/>
          </a:p>
          <a:p>
            <a:pPr defTabSz="519937">
              <a:spcBef>
                <a:spcPts val="2400"/>
              </a:spcBef>
              <a:defRPr sz="4500"/>
            </a:pPr>
            <a:r>
              <a:t>The </a:t>
            </a:r>
            <a:r>
              <a:rPr>
                <a:solidFill>
                  <a:srgbClr val="FFFFFF"/>
                </a:solidFill>
              </a:rPr>
              <a:t>Co-Creative Dream Paradigm</a:t>
            </a:r>
            <a:r>
              <a:rPr>
                <a:solidFill>
                  <a:schemeClr val="accent5"/>
                </a:solidFill>
              </a:rPr>
              <a:t> </a:t>
            </a:r>
            <a:r>
              <a:t>supports new questions…</a:t>
            </a:r>
          </a:p>
        </p:txBody>
      </p:sp>
      <p:pic>
        <p:nvPicPr>
          <p:cNvPr id="319" name="Untitled 59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91837" y="484771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73061" fill="hold"/>
                                        <p:tgtEl>
                                          <p:spTgt spid="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1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/>
          </p:cNvSpPr>
          <p:nvPr>
            <p:ph type="body" idx="1"/>
          </p:nvPr>
        </p:nvSpPr>
        <p:spPr>
          <a:xfrm>
            <a:off x="539775" y="2430660"/>
            <a:ext cx="11567729" cy="6619097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889000" lvl="1" indent="-444500" defTabSz="5842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Font typeface="Avenir Next"/>
              <a:buChar char="▸"/>
              <a:defRPr sz="41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Dreamwork focuses on demonstrable responses and relational dynamics</a:t>
            </a:r>
          </a:p>
          <a:p>
            <a:pPr marL="889000" lvl="1" indent="-444500" defTabSz="5842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Font typeface="Avenir Next"/>
              <a:buChar char="▸"/>
              <a:defRPr sz="41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It empowers the dreamer to recognizes competencies, and revise habitual reactive patterns.</a:t>
            </a:r>
          </a:p>
          <a:p>
            <a:pPr marL="889000" lvl="1" indent="-444500" defTabSz="5842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Font typeface="Avenir Next"/>
              <a:buChar char="▸"/>
              <a:defRPr sz="41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Dreamwork deemphasizes “interpretation” or statements drawing an equivalency between the image and what is already known.</a:t>
            </a:r>
          </a:p>
          <a:p>
            <a:pPr marL="889000" lvl="1" indent="-444500" defTabSz="5842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Font typeface="Avenir Next"/>
              <a:buChar char="▸"/>
              <a:defRPr sz="41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It works with the image, never reducing it to a simple a=b.</a:t>
            </a:r>
          </a:p>
          <a:p>
            <a:pPr marL="889000" lvl="1" indent="-444500" defTabSz="5842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Font typeface="Avenir Next"/>
              <a:buChar char="▸"/>
              <a:defRPr sz="41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The image never loses its power to inform and transform us.</a:t>
            </a:r>
          </a:p>
        </p:txBody>
      </p:sp>
      <p:sp>
        <p:nvSpPr>
          <p:cNvPr id="322" name="Shape 322"/>
          <p:cNvSpPr>
            <a:spLocks noGrp="1"/>
          </p:cNvSpPr>
          <p:nvPr>
            <p:ph type="title"/>
          </p:nvPr>
        </p:nvSpPr>
        <p:spPr>
          <a:xfrm>
            <a:off x="406399" y="524947"/>
            <a:ext cx="12192002" cy="1712717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/>
          <a:p>
            <a:pPr defTabSz="519937">
              <a:spcBef>
                <a:spcPts val="2400"/>
              </a:spcBef>
              <a:defRPr sz="4500"/>
            </a:pPr>
            <a:endParaRPr/>
          </a:p>
          <a:p>
            <a:pPr defTabSz="519937">
              <a:spcBef>
                <a:spcPts val="2400"/>
              </a:spcBef>
              <a:defRPr sz="4500"/>
            </a:pPr>
            <a:r>
              <a:t>The </a:t>
            </a:r>
            <a:r>
              <a:rPr>
                <a:solidFill>
                  <a:srgbClr val="FFFFFF"/>
                </a:solidFill>
              </a:rPr>
              <a:t>Co-Creative Dream Paradigm</a:t>
            </a:r>
            <a:r>
              <a:rPr>
                <a:solidFill>
                  <a:schemeClr val="accent5"/>
                </a:solidFill>
              </a:rPr>
              <a:t> </a:t>
            </a:r>
            <a:r>
              <a:t>Reduces hazards…</a:t>
            </a:r>
          </a:p>
        </p:txBody>
      </p:sp>
      <p:pic>
        <p:nvPicPr>
          <p:cNvPr id="323" name="Untitled 61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01222" y="666632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70612" fill="hold"/>
                                        <p:tgtEl>
                                          <p:spTgt spid="3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2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/>
          </p:cNvSpPr>
          <p:nvPr>
            <p:ph type="body" idx="1"/>
          </p:nvPr>
        </p:nvSpPr>
        <p:spPr>
          <a:xfrm>
            <a:off x="1186724" y="2491325"/>
            <a:ext cx="10631352" cy="6619097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800100" lvl="1" indent="-400050" defTabSz="525779">
              <a:lnSpc>
                <a:spcPct val="100000"/>
              </a:lnSpc>
              <a:spcBef>
                <a:spcPts val="2500"/>
              </a:spcBef>
              <a:buClr>
                <a:schemeClr val="accent1"/>
              </a:buClr>
              <a:buFont typeface="Avenir Next"/>
              <a:buChar char="▸"/>
              <a:defRPr sz="36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A 45 year-old woman shared the following dream toward the end of her treatment.</a:t>
            </a:r>
          </a:p>
          <a:p>
            <a:pPr marL="0" lvl="1" indent="205738" defTabSz="525779">
              <a:lnSpc>
                <a:spcPct val="100000"/>
              </a:lnSpc>
              <a:spcBef>
                <a:spcPts val="2500"/>
              </a:spcBef>
              <a:buSzTx/>
              <a:buNone/>
              <a:defRPr sz="36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I awake to find myself on a bed. I look up and see holes in the ceiling, and rats dropping down through the holes. Horrified, I jump and run out of the room. The rats seem to chase me, so I fearfully run up a stairway to get away from them. When I reach the top, I turn around to see if the rats are still following me. A huge rat is climbing the stairs and is within a few steps of where I stand. I look at it closely, and I’m surprised to see that its fur looks soft and lustrous. Intrigued by its beauty, I reach down as it comes closer and touch its fur. As soon as I do, the rat changes into a snow leopard. I am spellbound by its beauty, and awaken.</a:t>
            </a:r>
          </a:p>
        </p:txBody>
      </p:sp>
      <p:sp>
        <p:nvSpPr>
          <p:cNvPr id="326" name="Shape 326"/>
          <p:cNvSpPr>
            <a:spLocks noGrp="1"/>
          </p:cNvSpPr>
          <p:nvPr>
            <p:ph type="title"/>
          </p:nvPr>
        </p:nvSpPr>
        <p:spPr>
          <a:xfrm>
            <a:off x="862027" y="784633"/>
            <a:ext cx="12192003" cy="2016921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/>
          <a:p>
            <a:pPr defTabSz="449833">
              <a:spcBef>
                <a:spcPts val="2100"/>
              </a:spcBef>
              <a:defRPr sz="3900"/>
            </a:pPr>
            <a:endParaRPr/>
          </a:p>
          <a:p>
            <a:pPr defTabSz="449833">
              <a:spcBef>
                <a:spcPts val="2100"/>
              </a:spcBef>
              <a:defRPr sz="3900"/>
            </a:pPr>
            <a:r>
              <a:t>Let’s look at another client dream</a:t>
            </a:r>
          </a:p>
        </p:txBody>
      </p:sp>
      <p:pic>
        <p:nvPicPr>
          <p:cNvPr id="327" name="Untitled 62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0866" y="6241642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4693" fill="hold"/>
                                        <p:tgtEl>
                                          <p:spTgt spid="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2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/>
          </p:cNvSpPr>
          <p:nvPr>
            <p:ph type="body" idx="1"/>
          </p:nvPr>
        </p:nvSpPr>
        <p:spPr>
          <a:xfrm>
            <a:off x="1399340" y="3117858"/>
            <a:ext cx="10631353" cy="6619097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773430" lvl="1" indent="-386715" defTabSz="508254">
              <a:lnSpc>
                <a:spcPct val="100000"/>
              </a:lnSpc>
              <a:spcBef>
                <a:spcPts val="2400"/>
              </a:spcBef>
              <a:buClr>
                <a:schemeClr val="accent1"/>
              </a:buClr>
              <a:buFont typeface="Avenir Next"/>
              <a:buChar char="▸"/>
              <a:defRPr sz="43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The most important aspect of this dream is…?</a:t>
            </a:r>
          </a:p>
          <a:p>
            <a:pPr marL="773430" lvl="1" indent="-386715" defTabSz="508254">
              <a:lnSpc>
                <a:spcPct val="100000"/>
              </a:lnSpc>
              <a:spcBef>
                <a:spcPts val="2400"/>
              </a:spcBef>
              <a:buClr>
                <a:schemeClr val="accent1"/>
              </a:buClr>
              <a:buFont typeface="Avenir Next"/>
              <a:buChar char="▸"/>
              <a:defRPr sz="43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Upon reflection, the dream exposed the dreamer to the fear and aversion connected to unresolved emotional threat.</a:t>
            </a:r>
          </a:p>
          <a:p>
            <a:pPr marL="773430" lvl="1" indent="-386715" defTabSz="508254">
              <a:lnSpc>
                <a:spcPct val="100000"/>
              </a:lnSpc>
              <a:spcBef>
                <a:spcPts val="2400"/>
              </a:spcBef>
              <a:buClr>
                <a:schemeClr val="accent1"/>
              </a:buClr>
              <a:buFont typeface="Avenir Next"/>
              <a:buChar char="▸"/>
              <a:defRPr sz="43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She concluded that the rats captured the feeling of the abhorrent, invasive experiences of her childhood.</a:t>
            </a:r>
          </a:p>
        </p:txBody>
      </p:sp>
      <p:sp>
        <p:nvSpPr>
          <p:cNvPr id="330" name="Shape 330"/>
          <p:cNvSpPr>
            <a:spLocks noGrp="1"/>
          </p:cNvSpPr>
          <p:nvPr>
            <p:ph type="title"/>
          </p:nvPr>
        </p:nvSpPr>
        <p:spPr>
          <a:xfrm>
            <a:off x="862027" y="225833"/>
            <a:ext cx="12192003" cy="2016921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/>
          <a:p>
            <a:pPr defTabSz="427341">
              <a:spcBef>
                <a:spcPts val="1900"/>
              </a:spcBef>
              <a:defRPr sz="3705"/>
            </a:pPr>
            <a:endParaRPr/>
          </a:p>
          <a:p>
            <a:pPr defTabSz="427341">
              <a:spcBef>
                <a:spcPts val="1900"/>
              </a:spcBef>
              <a:defRPr sz="3705"/>
            </a:pPr>
            <a:r>
              <a:t>Let’s look at another client dream from</a:t>
            </a:r>
          </a:p>
          <a:p>
            <a:pPr defTabSz="427341">
              <a:spcBef>
                <a:spcPts val="1900"/>
              </a:spcBef>
              <a:defRPr sz="3705"/>
            </a:pPr>
            <a:r>
              <a:rPr>
                <a:solidFill>
                  <a:srgbClr val="FFFFFF"/>
                </a:solidFill>
              </a:rPr>
              <a:t>the co-creative paradigm</a:t>
            </a:r>
            <a:r>
              <a:t>…</a:t>
            </a:r>
          </a:p>
        </p:txBody>
      </p:sp>
      <p:pic>
        <p:nvPicPr>
          <p:cNvPr id="331" name="Untitled 63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81913" y="604145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6326" fill="hold"/>
                                        <p:tgtEl>
                                          <p:spTgt spid="3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3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/>
          </p:cNvSpPr>
          <p:nvPr>
            <p:ph type="body" idx="1"/>
          </p:nvPr>
        </p:nvSpPr>
        <p:spPr>
          <a:xfrm>
            <a:off x="1424740" y="2838458"/>
            <a:ext cx="10631353" cy="6619097"/>
          </a:xfrm>
          <a:prstGeom prst="rect">
            <a:avLst/>
          </a:prstGeom>
        </p:spPr>
        <p:txBody>
          <a:bodyPr anchor="t"/>
          <a:lstStyle/>
          <a:p>
            <a:pPr marL="773430" lvl="1" indent="-386715" defTabSz="508254">
              <a:lnSpc>
                <a:spcPct val="100000"/>
              </a:lnSpc>
              <a:spcBef>
                <a:spcPts val="2400"/>
              </a:spcBef>
              <a:buClr>
                <a:schemeClr val="accent1"/>
              </a:buClr>
              <a:buFont typeface="Avenir Next"/>
              <a:buChar char="▸"/>
              <a:defRPr sz="42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But she also realized later that the rats represented her view of her own body and instincts. </a:t>
            </a:r>
          </a:p>
          <a:p>
            <a:pPr marL="773430" lvl="1" indent="-386715" defTabSz="508254">
              <a:lnSpc>
                <a:spcPct val="100000"/>
              </a:lnSpc>
              <a:spcBef>
                <a:spcPts val="2400"/>
              </a:spcBef>
              <a:buClr>
                <a:schemeClr val="accent1"/>
              </a:buClr>
              <a:buFont typeface="Avenir Next"/>
              <a:buChar char="▸"/>
              <a:defRPr sz="42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While these insights are valuable, the more significant aspect of this dream is her </a:t>
            </a:r>
            <a:r>
              <a:rPr>
                <a:solidFill>
                  <a:srgbClr val="96F3E6"/>
                </a:solidFill>
              </a:rPr>
              <a:t>willingness </a:t>
            </a:r>
            <a:r>
              <a:t>to turn around see beauty in the rat. </a:t>
            </a:r>
          </a:p>
        </p:txBody>
      </p:sp>
      <p:sp>
        <p:nvSpPr>
          <p:cNvPr id="334" name="Shape 334"/>
          <p:cNvSpPr>
            <a:spLocks noGrp="1"/>
          </p:cNvSpPr>
          <p:nvPr>
            <p:ph type="title"/>
          </p:nvPr>
        </p:nvSpPr>
        <p:spPr>
          <a:xfrm>
            <a:off x="862027" y="225833"/>
            <a:ext cx="12192003" cy="2016921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/>
          <a:p>
            <a:pPr defTabSz="427341">
              <a:spcBef>
                <a:spcPts val="1900"/>
              </a:spcBef>
              <a:defRPr sz="3705"/>
            </a:pPr>
            <a:endParaRPr/>
          </a:p>
          <a:p>
            <a:pPr defTabSz="427341">
              <a:spcBef>
                <a:spcPts val="1900"/>
              </a:spcBef>
              <a:defRPr sz="3705"/>
            </a:pPr>
            <a:r>
              <a:t>Let’s look at another client dream from</a:t>
            </a:r>
          </a:p>
          <a:p>
            <a:pPr defTabSz="427341">
              <a:spcBef>
                <a:spcPts val="1900"/>
              </a:spcBef>
              <a:defRPr sz="3705"/>
            </a:pPr>
            <a:r>
              <a:rPr>
                <a:solidFill>
                  <a:srgbClr val="FFFFFF"/>
                </a:solidFill>
              </a:rPr>
              <a:t>the co-creative paradigm</a:t>
            </a:r>
            <a:r>
              <a:t>…</a:t>
            </a:r>
          </a:p>
        </p:txBody>
      </p:sp>
      <p:pic>
        <p:nvPicPr>
          <p:cNvPr id="335" name="Untitled 66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8259" y="580169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22040" fill="hold"/>
                                        <p:tgtEl>
                                          <p:spTgt spid="3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3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/>
          </p:cNvSpPr>
          <p:nvPr>
            <p:ph type="body" idx="1"/>
          </p:nvPr>
        </p:nvSpPr>
        <p:spPr>
          <a:xfrm>
            <a:off x="737263" y="1641748"/>
            <a:ext cx="11080813" cy="7180807"/>
          </a:xfrm>
          <a:prstGeom prst="rect">
            <a:avLst/>
          </a:prstGeom>
        </p:spPr>
        <p:txBody>
          <a:bodyPr anchor="t"/>
          <a:lstStyle/>
          <a:p>
            <a:pPr marL="757961" lvl="1" indent="-378980" defTabSz="498088">
              <a:lnSpc>
                <a:spcPct val="100000"/>
              </a:lnSpc>
              <a:spcBef>
                <a:spcPts val="2300"/>
              </a:spcBef>
              <a:buClr>
                <a:schemeClr val="accent1"/>
              </a:buClr>
              <a:buFont typeface="Avenir Next"/>
              <a:buChar char="▸"/>
              <a:defRPr sz="4116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This act became the pivotal moment in the dream, transforming the dream. </a:t>
            </a:r>
          </a:p>
          <a:p>
            <a:pPr marL="757961" lvl="1" indent="-378980" defTabSz="498088">
              <a:lnSpc>
                <a:spcPct val="100000"/>
              </a:lnSpc>
              <a:spcBef>
                <a:spcPts val="2300"/>
              </a:spcBef>
              <a:buClr>
                <a:schemeClr val="accent1"/>
              </a:buClr>
              <a:buFont typeface="Avenir Next"/>
              <a:buChar char="▸"/>
              <a:defRPr sz="4116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The dream ego’s response and the potentials inherent in the domain-level issue coalesced a new metaphor on the dream interface!</a:t>
            </a:r>
          </a:p>
          <a:p>
            <a:pPr marL="757961" lvl="1" indent="-378980" defTabSz="498088">
              <a:lnSpc>
                <a:spcPct val="100000"/>
              </a:lnSpc>
              <a:spcBef>
                <a:spcPts val="2300"/>
              </a:spcBef>
              <a:buClr>
                <a:schemeClr val="accent1"/>
              </a:buClr>
              <a:buFont typeface="Avenir Next"/>
              <a:buChar char="▸"/>
              <a:defRPr sz="4116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The snow leopard thereafter served as a powerful metaphor, uniting spirituality with instinct.</a:t>
            </a:r>
          </a:p>
          <a:p>
            <a:pPr marL="757961" lvl="1" indent="-378980" defTabSz="498088">
              <a:lnSpc>
                <a:spcPct val="100000"/>
              </a:lnSpc>
              <a:spcBef>
                <a:spcPts val="2300"/>
              </a:spcBef>
              <a:buClr>
                <a:schemeClr val="accent1"/>
              </a:buClr>
              <a:buFont typeface="Avenir Next"/>
              <a:buChar char="▸"/>
              <a:defRPr sz="4116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The dreamer’s </a:t>
            </a:r>
            <a:r>
              <a:rPr>
                <a:solidFill>
                  <a:srgbClr val="9EF6FF"/>
                </a:solidFill>
              </a:rPr>
              <a:t>courage in the face of the disgusting threat </a:t>
            </a:r>
            <a:r>
              <a:t>was the most important thing to focus on from the standpoint of therapy.</a:t>
            </a:r>
          </a:p>
        </p:txBody>
      </p:sp>
      <p:pic>
        <p:nvPicPr>
          <p:cNvPr id="338" name="Untitled 70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6957" y="475903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26122" fill="hold"/>
                                        <p:tgtEl>
                                          <p:spTgt spid="3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3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D094C"/>
            </a:gs>
            <a:gs pos="100000">
              <a:schemeClr val="accent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/>
          </p:cNvSpPr>
          <p:nvPr>
            <p:ph type="ctrTitle"/>
          </p:nvPr>
        </p:nvSpPr>
        <p:spPr>
          <a:xfrm>
            <a:off x="947770" y="6520102"/>
            <a:ext cx="8907926" cy="420081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  <a:spcBef>
                <a:spcPts val="2800"/>
              </a:spcBef>
              <a:defRPr sz="4800" cap="none">
                <a:solidFill>
                  <a:srgbClr val="FCFCFC"/>
                </a:solidFill>
              </a:defRPr>
            </a:pPr>
            <a:r>
              <a:t>And other papers, journal articles, and interviews that can be found at </a:t>
            </a:r>
            <a:r>
              <a:rPr u="sng">
                <a:uFill>
                  <a:solidFill>
                    <a:srgbClr val="0000FF"/>
                  </a:solidFill>
                </a:uFill>
                <a:hlinkClick r:id="rId4"/>
              </a:rPr>
              <a:t>www.dreamanalysistraining.com</a:t>
            </a:r>
          </a:p>
        </p:txBody>
      </p:sp>
      <p:pic>
        <p:nvPicPr>
          <p:cNvPr id="193" name="SiteLogo.DreamStar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965" y="608740"/>
            <a:ext cx="5546870" cy="5482744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194" name="pasted-image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3115" y="6690783"/>
            <a:ext cx="2061002" cy="2016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Untitled 18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4141" y="263997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897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9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/>
          </p:cNvSpPr>
          <p:nvPr>
            <p:ph type="body" idx="1"/>
          </p:nvPr>
        </p:nvSpPr>
        <p:spPr>
          <a:xfrm>
            <a:off x="840540" y="2067992"/>
            <a:ext cx="10631353" cy="6619097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773430" lvl="1" indent="-386715" defTabSz="508254">
              <a:lnSpc>
                <a:spcPct val="100000"/>
              </a:lnSpc>
              <a:spcBef>
                <a:spcPts val="2400"/>
              </a:spcBef>
              <a:buClr>
                <a:schemeClr val="accent1"/>
              </a:buClr>
              <a:buFont typeface="Avenir Next"/>
              <a:buChar char="▸"/>
              <a:defRPr sz="44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The client shared a final dream before leaving therapy:</a:t>
            </a:r>
          </a:p>
          <a:p>
            <a:pPr marL="1275715" lvl="2" indent="-386715" defTabSz="508254">
              <a:lnSpc>
                <a:spcPct val="100000"/>
              </a:lnSpc>
              <a:spcBef>
                <a:spcPts val="2400"/>
              </a:spcBef>
              <a:buClr>
                <a:schemeClr val="accent1"/>
              </a:buClr>
              <a:buFont typeface="Avenir Next"/>
              <a:buChar char="▸"/>
              <a:defRPr sz="44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I am in my kitchen alone at night, and I hear something outside the screen door. I peer through the screen and see that it is a hyena. I believe it is hungry, so </a:t>
            </a:r>
            <a:r>
              <a:rPr>
                <a:solidFill>
                  <a:srgbClr val="FAA4FF"/>
                </a:solidFill>
              </a:rPr>
              <a:t>I put some food in a bowl, open the door and put it in front of the animal</a:t>
            </a:r>
            <a:r>
              <a:t>. It begins to eat.</a:t>
            </a:r>
          </a:p>
        </p:txBody>
      </p:sp>
      <p:pic>
        <p:nvPicPr>
          <p:cNvPr id="341" name="Untitled 71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31628" y="445604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4285" fill="hold"/>
                                        <p:tgtEl>
                                          <p:spTgt spid="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4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/>
          </p:cNvSpPr>
          <p:nvPr>
            <p:ph type="title"/>
          </p:nvPr>
        </p:nvSpPr>
        <p:spPr>
          <a:xfrm>
            <a:off x="112727" y="1260308"/>
            <a:ext cx="12192003" cy="1712717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>
            <a:lvl1pPr algn="ctr">
              <a:defRPr sz="4500"/>
            </a:lvl1pPr>
          </a:lstStyle>
          <a:p>
            <a:r>
              <a:t>The FiveStar Method—40 years in the making</a:t>
            </a:r>
          </a:p>
        </p:txBody>
      </p:sp>
      <p:sp>
        <p:nvSpPr>
          <p:cNvPr id="344" name="Shape 344"/>
          <p:cNvSpPr>
            <a:spLocks noGrp="1"/>
          </p:cNvSpPr>
          <p:nvPr>
            <p:ph type="body" idx="1"/>
          </p:nvPr>
        </p:nvSpPr>
        <p:spPr>
          <a:xfrm>
            <a:off x="767414" y="2297980"/>
            <a:ext cx="11469972" cy="8112508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888331" marR="457200" indent="-431131">
              <a:lnSpc>
                <a:spcPct val="100000"/>
              </a:lnSpc>
              <a:buSzPct val="100000"/>
              <a:buChar char="•"/>
              <a:defRPr sz="4300" cap="none" spc="0">
                <a:solidFill>
                  <a:srgbClr val="EBF6B7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The FSM is my own approach to co-creative dreamwork.</a:t>
            </a:r>
          </a:p>
          <a:p>
            <a:pPr marL="888331" marR="457200" indent="-431131">
              <a:lnSpc>
                <a:spcPct val="100000"/>
              </a:lnSpc>
              <a:buSzPct val="100000"/>
              <a:buChar char="•"/>
              <a:defRPr sz="4300" cap="none" spc="0">
                <a:solidFill>
                  <a:srgbClr val="EBF6B7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 Co-creative dreamwork can be practiced according to your own style, as long as you focus on… </a:t>
            </a:r>
          </a:p>
          <a:p>
            <a:pPr marL="888331" marR="457200" indent="-431131">
              <a:lnSpc>
                <a:spcPct val="100000"/>
              </a:lnSpc>
              <a:buSzPct val="100000"/>
              <a:buChar char="•"/>
              <a:defRPr sz="4300" cap="none" spc="0">
                <a:solidFill>
                  <a:srgbClr val="EBF6B7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The dreamer’s responses—emotionally, cognitive, behaviorally––which are the most important determining aspects of the dream experience, and that the dream is not fixed from the outset, but co-created, or co-determined by the reciprocal interplay.</a:t>
            </a:r>
          </a:p>
          <a:p>
            <a:pPr marR="457200" indent="457200" algn="ctr">
              <a:lnSpc>
                <a:spcPct val="100000"/>
              </a:lnSpc>
              <a:defRPr sz="4300" cap="none" spc="0">
                <a:solidFill>
                  <a:srgbClr val="EBF6B7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</p:txBody>
      </p:sp>
      <p:pic>
        <p:nvPicPr>
          <p:cNvPr id="345" name="Untitled 72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7220" y="498527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35102" fill="hold"/>
                                        <p:tgtEl>
                                          <p:spTgt spid="3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4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/>
          </p:cNvSpPr>
          <p:nvPr>
            <p:ph type="body" idx="1"/>
          </p:nvPr>
        </p:nvSpPr>
        <p:spPr>
          <a:xfrm>
            <a:off x="1206109" y="2306446"/>
            <a:ext cx="11469971" cy="8112508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522940" marR="457200" indent="-522940">
              <a:lnSpc>
                <a:spcPct val="100000"/>
              </a:lnSpc>
              <a:buClr>
                <a:schemeClr val="accent1"/>
              </a:buClr>
              <a:buSzPct val="104999"/>
              <a:buFont typeface="Avenir Next"/>
              <a:buChar char="‣"/>
              <a:defRPr sz="4000" cap="none" spc="0">
                <a:solidFill>
                  <a:srgbClr val="94D9F6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Step One: Sharing the Dream and Feelings</a:t>
            </a:r>
          </a:p>
          <a:p>
            <a:pPr marL="967441" marR="457200" lvl="1" indent="-522940">
              <a:lnSpc>
                <a:spcPct val="100000"/>
              </a:lnSpc>
              <a:buClr>
                <a:schemeClr val="accent1"/>
              </a:buClr>
              <a:buFont typeface="Avenir Next"/>
              <a:defRPr sz="4000" cap="none" spc="0">
                <a:solidFill>
                  <a:srgbClr val="FFE98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Ask the dreamer to tell the dream in the </a:t>
            </a:r>
            <a:r>
              <a:rPr>
                <a:solidFill>
                  <a:srgbClr val="87FF9B"/>
                </a:solidFill>
              </a:rPr>
              <a:t>first-person, present tense</a:t>
            </a:r>
            <a:r>
              <a:rPr>
                <a:solidFill>
                  <a:srgbClr val="F9FFB6"/>
                </a:solidFill>
              </a:rPr>
              <a:t> (Perls started this.)</a:t>
            </a:r>
            <a:endParaRPr>
              <a:solidFill>
                <a:srgbClr val="F5FFB1"/>
              </a:solidFill>
            </a:endParaRPr>
          </a:p>
          <a:p>
            <a:pPr marL="967441" marR="457200" lvl="1" indent="-522940">
              <a:lnSpc>
                <a:spcPct val="100000"/>
              </a:lnSpc>
              <a:buClr>
                <a:schemeClr val="accent1"/>
              </a:buClr>
              <a:buFont typeface="Avenir Next"/>
              <a:defRPr sz="4000" cap="none" spc="0">
                <a:solidFill>
                  <a:srgbClr val="FFE98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Listen to the dream </a:t>
            </a:r>
            <a:r>
              <a:rPr>
                <a:solidFill>
                  <a:srgbClr val="89FF77"/>
                </a:solidFill>
              </a:rPr>
              <a:t>as if it were your own dream (vicarious appropriation)</a:t>
            </a:r>
            <a:r>
              <a:t>.</a:t>
            </a:r>
          </a:p>
          <a:p>
            <a:pPr marL="967441" marR="457200" lvl="1" indent="-522940">
              <a:lnSpc>
                <a:spcPct val="100000"/>
              </a:lnSpc>
              <a:buClr>
                <a:schemeClr val="accent1"/>
              </a:buClr>
              <a:buFont typeface="Avenir Next"/>
              <a:defRPr sz="4000" cap="none" spc="0">
                <a:solidFill>
                  <a:srgbClr val="FFE98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Identify with the dreamer, </a:t>
            </a:r>
            <a:r>
              <a:rPr>
                <a:solidFill>
                  <a:srgbClr val="85FF7D"/>
                </a:solidFill>
              </a:rPr>
              <a:t>notice the  feelings that you have. and</a:t>
            </a:r>
            <a:r>
              <a:t> </a:t>
            </a:r>
            <a:r>
              <a:rPr>
                <a:solidFill>
                  <a:srgbClr val="82FF85"/>
                </a:solidFill>
              </a:rPr>
              <a:t>ask the dreamer to share his or her feelings</a:t>
            </a:r>
            <a:r>
              <a:t> that are aroused by the dream, and  then share your own, as well.</a:t>
            </a:r>
          </a:p>
          <a:p>
            <a:pPr marL="967441" marR="457200" lvl="1" indent="-522940">
              <a:lnSpc>
                <a:spcPct val="100000"/>
              </a:lnSpc>
              <a:buClr>
                <a:schemeClr val="accent1"/>
              </a:buClr>
              <a:buFont typeface="Avenir Next"/>
              <a:defRPr sz="4000" cap="none" spc="0">
                <a:solidFill>
                  <a:srgbClr val="FFE98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Have the dreamer repeat the dream unless a copy is viewable, so that the imagined dream is based on the actual report.</a:t>
            </a:r>
          </a:p>
        </p:txBody>
      </p:sp>
      <p:sp>
        <p:nvSpPr>
          <p:cNvPr id="348" name="Shape 348"/>
          <p:cNvSpPr>
            <a:spLocks noGrp="1"/>
          </p:cNvSpPr>
          <p:nvPr>
            <p:ph type="title"/>
          </p:nvPr>
        </p:nvSpPr>
        <p:spPr>
          <a:xfrm>
            <a:off x="845093" y="1103675"/>
            <a:ext cx="12192003" cy="1712716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>
            <a:lvl1pPr algn="ctr">
              <a:defRPr sz="4400"/>
            </a:lvl1pPr>
          </a:lstStyle>
          <a:p>
            <a:r>
              <a:t>The FiveStar Method</a:t>
            </a:r>
          </a:p>
        </p:txBody>
      </p:sp>
      <p:pic>
        <p:nvPicPr>
          <p:cNvPr id="349" name="Untitled 74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35368" y="507444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91428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/>
          </p:cNvSpPr>
          <p:nvPr>
            <p:ph type="body" idx="1"/>
          </p:nvPr>
        </p:nvSpPr>
        <p:spPr>
          <a:xfrm>
            <a:off x="1206109" y="2456744"/>
            <a:ext cx="11469971" cy="8112507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522940" marR="457200" indent="-522940">
              <a:lnSpc>
                <a:spcPct val="100000"/>
              </a:lnSpc>
              <a:buClr>
                <a:schemeClr val="accent1"/>
              </a:buClr>
              <a:buSzPct val="104999"/>
              <a:buFont typeface="Avenir Next"/>
              <a:buChar char="‣"/>
              <a:defRPr sz="4000" cap="none" spc="0">
                <a:solidFill>
                  <a:srgbClr val="94D9F6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Step One…</a:t>
            </a:r>
          </a:p>
          <a:p>
            <a:pPr marL="967441" marR="457200" lvl="1" indent="-522940">
              <a:lnSpc>
                <a:spcPct val="100000"/>
              </a:lnSpc>
              <a:buClr>
                <a:schemeClr val="accent1"/>
              </a:buClr>
              <a:buFont typeface="Avenir Next"/>
              <a:defRPr sz="4000" cap="none" spc="0">
                <a:solidFill>
                  <a:srgbClr val="E7F6A1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Establishes rapport</a:t>
            </a:r>
          </a:p>
          <a:p>
            <a:pPr marL="967441" marR="457200" lvl="1" indent="-522940">
              <a:lnSpc>
                <a:spcPct val="100000"/>
              </a:lnSpc>
              <a:buClr>
                <a:schemeClr val="accent1"/>
              </a:buClr>
              <a:buFont typeface="Avenir Next"/>
              <a:defRPr sz="4000" cap="none" spc="0">
                <a:solidFill>
                  <a:srgbClr val="E7F6A1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Guards against jarring exchanges.</a:t>
            </a:r>
          </a:p>
          <a:p>
            <a:pPr marL="967441" marR="457200" lvl="1" indent="-522940">
              <a:lnSpc>
                <a:spcPct val="100000"/>
              </a:lnSpc>
              <a:buClr>
                <a:schemeClr val="accent1"/>
              </a:buClr>
              <a:buFont typeface="Avenir Next"/>
              <a:defRPr sz="4000" cap="none" spc="0">
                <a:solidFill>
                  <a:srgbClr val="E7F6A1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Conveys the idea that the dream is still alive, not over</a:t>
            </a:r>
          </a:p>
          <a:p>
            <a:pPr marL="967441" marR="457200" lvl="1" indent="-522940">
              <a:lnSpc>
                <a:spcPct val="100000"/>
              </a:lnSpc>
              <a:buClr>
                <a:schemeClr val="accent1"/>
              </a:buClr>
              <a:buFont typeface="Avenir Next"/>
              <a:defRPr sz="4000" cap="none" spc="0">
                <a:solidFill>
                  <a:srgbClr val="E7F6A1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Conveys the idea that the dreamwork advances the dream experience forward toward integration and meaning.</a:t>
            </a:r>
          </a:p>
        </p:txBody>
      </p:sp>
      <p:sp>
        <p:nvSpPr>
          <p:cNvPr id="352" name="Shape 352"/>
          <p:cNvSpPr>
            <a:spLocks noGrp="1"/>
          </p:cNvSpPr>
          <p:nvPr>
            <p:ph type="title"/>
          </p:nvPr>
        </p:nvSpPr>
        <p:spPr>
          <a:xfrm>
            <a:off x="845093" y="1103675"/>
            <a:ext cx="12192003" cy="1712716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>
            <a:lvl1pPr algn="ctr">
              <a:defRPr sz="4400"/>
            </a:lvl1pPr>
          </a:lstStyle>
          <a:p>
            <a:r>
              <a:t>The FiveStar Method</a:t>
            </a:r>
          </a:p>
        </p:txBody>
      </p:sp>
      <p:sp>
        <p:nvSpPr>
          <p:cNvPr id="353" name="Shape 353"/>
          <p:cNvSpPr/>
          <p:nvPr/>
        </p:nvSpPr>
        <p:spPr>
          <a:xfrm>
            <a:off x="1276975" y="6417732"/>
            <a:ext cx="10450850" cy="1828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4000">
                <a:solidFill>
                  <a:srgbClr val="F2FFEC"/>
                </a:solidFill>
              </a:defRPr>
            </a:lvl1pPr>
          </a:lstStyle>
          <a:p>
            <a:r>
              <a:t>Vicarious  appropriation converts the dream from a “there-and-then” individual experience into a “here-and-now, living, shared experience.</a:t>
            </a:r>
          </a:p>
        </p:txBody>
      </p:sp>
      <p:pic>
        <p:nvPicPr>
          <p:cNvPr id="354" name="Untitled 77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83829" y="528434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33469" fill="hold"/>
                                        <p:tgtEl>
                                          <p:spTgt spid="3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5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/>
          </p:cNvSpPr>
          <p:nvPr>
            <p:ph type="body" idx="1"/>
          </p:nvPr>
        </p:nvSpPr>
        <p:spPr>
          <a:xfrm>
            <a:off x="767414" y="1510580"/>
            <a:ext cx="11469972" cy="8112507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948091" marR="448055" lvl="1" indent="-512481" defTabSz="448055">
              <a:lnSpc>
                <a:spcPct val="100000"/>
              </a:lnSpc>
              <a:buClr>
                <a:schemeClr val="accent1"/>
              </a:buClr>
              <a:buFont typeface="Avenir Next"/>
              <a:defRPr sz="3900" cap="none" spc="0">
                <a:solidFill>
                  <a:srgbClr val="FFE98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  <a:p>
            <a:pPr marL="512481" marR="448055" indent="-512481" defTabSz="448055">
              <a:lnSpc>
                <a:spcPct val="100000"/>
              </a:lnSpc>
              <a:buClr>
                <a:schemeClr val="accent1"/>
              </a:buClr>
              <a:buSzPct val="104999"/>
              <a:buFont typeface="Avenir Next"/>
              <a:buChar char="‣"/>
              <a:defRPr sz="3900" cap="none" spc="0">
                <a:solidFill>
                  <a:srgbClr val="94D9F6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Step Two: Formulating the Theme</a:t>
            </a:r>
          </a:p>
          <a:p>
            <a:pPr marL="948091" marR="448055" lvl="1" indent="-512481" defTabSz="448055">
              <a:lnSpc>
                <a:spcPct val="100000"/>
              </a:lnSpc>
              <a:buClr>
                <a:schemeClr val="accent1"/>
              </a:buClr>
              <a:buFont typeface="Avenir Next"/>
              <a:defRPr sz="3900" cap="none" spc="0">
                <a:solidFill>
                  <a:srgbClr val="FFE98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>
                <a:solidFill>
                  <a:srgbClr val="94D9F6"/>
                </a:solidFill>
              </a:rPr>
              <a:t> Reduce </a:t>
            </a:r>
            <a:r>
              <a:t>the dream to a brief </a:t>
            </a:r>
            <a:r>
              <a:rPr>
                <a:solidFill>
                  <a:srgbClr val="FF3322"/>
                </a:solidFill>
              </a:rPr>
              <a:t>content-free</a:t>
            </a:r>
            <a:r>
              <a:t> summary that uses pronouns like “someone,” “something,” or “somewhere” to replace people, objects, and places. Examples:</a:t>
            </a:r>
          </a:p>
          <a:p>
            <a:pPr marL="1401481" marR="448055" lvl="2" indent="-512481" defTabSz="448055">
              <a:lnSpc>
                <a:spcPct val="100000"/>
              </a:lnSpc>
              <a:buClr>
                <a:schemeClr val="accent1"/>
              </a:buClr>
              <a:buFont typeface="Avenir Next"/>
              <a:defRPr sz="3900" cap="none" spc="0">
                <a:solidFill>
                  <a:srgbClr val="8FFFF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Dream of the fish bones: </a:t>
            </a:r>
            <a:r>
              <a:rPr>
                <a:solidFill>
                  <a:srgbClr val="FFAFEF"/>
                </a:solidFill>
              </a:rPr>
              <a:t>Someone faces a situation in which there is nothing available, but takes action facilitates an unexpected renewal.</a:t>
            </a:r>
          </a:p>
          <a:p>
            <a:pPr marL="1401481" marR="448055" lvl="2" indent="-512481" defTabSz="448055">
              <a:lnSpc>
                <a:spcPct val="100000"/>
              </a:lnSpc>
              <a:buClr>
                <a:schemeClr val="accent1"/>
              </a:buClr>
              <a:buFont typeface="Avenir Next"/>
              <a:defRPr sz="3900" cap="none" spc="0">
                <a:solidFill>
                  <a:srgbClr val="8FFFF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>
                <a:solidFill>
                  <a:srgbClr val="8CE4E3"/>
                </a:solidFill>
              </a:rPr>
              <a:t>Dream of the rats</a:t>
            </a:r>
            <a:r>
              <a:rPr>
                <a:solidFill>
                  <a:srgbClr val="FFE989"/>
                </a:solidFill>
              </a:rPr>
              <a:t>—</a:t>
            </a:r>
            <a:r>
              <a:rPr>
                <a:solidFill>
                  <a:srgbClr val="FFB5F9"/>
                </a:solidFill>
              </a:rPr>
              <a:t>“Someone tries to get away from something she perceives to be threatening, but by confronting the situation, she is able to view the situation differently.”</a:t>
            </a:r>
            <a:r>
              <a:t> </a:t>
            </a:r>
          </a:p>
        </p:txBody>
      </p:sp>
      <p:sp>
        <p:nvSpPr>
          <p:cNvPr id="357" name="Shape 357"/>
          <p:cNvSpPr>
            <a:spLocks noGrp="1"/>
          </p:cNvSpPr>
          <p:nvPr>
            <p:ph type="title"/>
          </p:nvPr>
        </p:nvSpPr>
        <p:spPr>
          <a:xfrm>
            <a:off x="-35440" y="1205275"/>
            <a:ext cx="12192002" cy="1712716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>
            <a:lvl1pPr algn="ctr">
              <a:defRPr sz="4400"/>
            </a:lvl1pPr>
          </a:lstStyle>
          <a:p>
            <a:r>
              <a:t>The FiveStar MethoD</a:t>
            </a:r>
          </a:p>
        </p:txBody>
      </p:sp>
      <p:pic>
        <p:nvPicPr>
          <p:cNvPr id="358" name="Untitled 84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8864" y="495800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97959" fill="hold"/>
                                        <p:tgtEl>
                                          <p:spTgt spid="3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5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>
            <a:spLocks noGrp="1"/>
          </p:cNvSpPr>
          <p:nvPr>
            <p:ph type="body" idx="1"/>
          </p:nvPr>
        </p:nvSpPr>
        <p:spPr>
          <a:xfrm>
            <a:off x="767414" y="2501899"/>
            <a:ext cx="11469972" cy="8112508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522940" marR="457200" indent="-522940">
              <a:lnSpc>
                <a:spcPct val="100000"/>
              </a:lnSpc>
              <a:buClr>
                <a:schemeClr val="accent1"/>
              </a:buClr>
              <a:buSzPct val="104999"/>
              <a:buFont typeface="Avenir Next"/>
              <a:buChar char="‣"/>
              <a:defRPr sz="3700" cap="none" spc="0">
                <a:solidFill>
                  <a:srgbClr val="94D9F6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Step Three: Dreamer Response and Imagery Change Analysis</a:t>
            </a:r>
          </a:p>
          <a:p>
            <a:pPr marR="457200">
              <a:lnSpc>
                <a:spcPct val="100000"/>
              </a:lnSpc>
              <a:buClr>
                <a:schemeClr val="accent1"/>
              </a:buClr>
              <a:buFont typeface="Avenir Next"/>
              <a:defRPr sz="3700" cap="none" spc="0">
                <a:solidFill>
                  <a:srgbClr val="F7FFBD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  <a:p>
            <a:pPr marL="980141" marR="457200" indent="-522940">
              <a:lnSpc>
                <a:spcPct val="100000"/>
              </a:lnSpc>
              <a:buClr>
                <a:schemeClr val="accent1"/>
              </a:buClr>
              <a:buSzPct val="104999"/>
              <a:buFont typeface="Avenir Next"/>
              <a:buChar char="‣"/>
              <a:defRPr sz="3700" cap="none" spc="0">
                <a:solidFill>
                  <a:srgbClr val="F7FFBD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Highlight the  places where the dreamer responded emotionally or behaviorally, and</a:t>
            </a:r>
          </a:p>
          <a:p>
            <a:pPr marL="980141" marR="457200" indent="-522940">
              <a:lnSpc>
                <a:spcPct val="100000"/>
              </a:lnSpc>
              <a:buClr>
                <a:schemeClr val="accent1"/>
              </a:buClr>
              <a:buSzPct val="104999"/>
              <a:buFont typeface="Avenir Next"/>
              <a:buChar char="‣"/>
              <a:defRPr sz="3700" cap="none" spc="0">
                <a:solidFill>
                  <a:srgbClr val="F7FFBD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Highlight the reciprocal changes in the imagery: </a:t>
            </a:r>
          </a:p>
          <a:p>
            <a:pPr marL="1424641" marR="457200" lvl="1" indent="-522941">
              <a:lnSpc>
                <a:spcPct val="100000"/>
              </a:lnSpc>
              <a:buClr>
                <a:schemeClr val="accent1"/>
              </a:buClr>
              <a:buFont typeface="Avenir Next"/>
              <a:defRPr sz="3700" cap="none" spc="0">
                <a:solidFill>
                  <a:srgbClr val="F7FFBD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Dream of fish—“When you took the remains down to the water, and the fish came back to life.</a:t>
            </a:r>
          </a:p>
          <a:p>
            <a:pPr marL="1424641" marR="457200" lvl="1" indent="-522941">
              <a:lnSpc>
                <a:spcPct val="100000"/>
              </a:lnSpc>
              <a:buClr>
                <a:schemeClr val="accent1"/>
              </a:buClr>
              <a:buFont typeface="Avenir Next"/>
              <a:defRPr sz="3700" cap="none" spc="0">
                <a:solidFill>
                  <a:srgbClr val="F9FF98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>
                <a:solidFill>
                  <a:srgbClr val="F7FFBD"/>
                </a:solidFill>
              </a:rPr>
              <a:t>Dream of rats—“You ran from the rats. You reconsidered and turned around, and</a:t>
            </a:r>
            <a:r>
              <a:t> </a:t>
            </a:r>
            <a:r>
              <a:rPr>
                <a:solidFill>
                  <a:srgbClr val="EAFF86"/>
                </a:solidFill>
              </a:rPr>
              <a:t>the rats transformed</a:t>
            </a:r>
            <a:r>
              <a:t> into a snow leopard.” </a:t>
            </a:r>
          </a:p>
        </p:txBody>
      </p:sp>
      <p:sp>
        <p:nvSpPr>
          <p:cNvPr id="361" name="Shape 361"/>
          <p:cNvSpPr>
            <a:spLocks noGrp="1"/>
          </p:cNvSpPr>
          <p:nvPr>
            <p:ph type="title"/>
          </p:nvPr>
        </p:nvSpPr>
        <p:spPr>
          <a:xfrm>
            <a:off x="-35440" y="1205275"/>
            <a:ext cx="12192002" cy="1712716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>
            <a:lvl1pPr algn="ctr">
              <a:defRPr sz="4400"/>
            </a:lvl1pPr>
          </a:lstStyle>
          <a:p>
            <a:r>
              <a:t>The FiveStar Method</a:t>
            </a:r>
          </a:p>
        </p:txBody>
      </p:sp>
      <p:pic>
        <p:nvPicPr>
          <p:cNvPr id="362" name="Untitled 88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7792" y="540742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01632" fill="hold"/>
                                        <p:tgtEl>
                                          <p:spTgt spid="3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6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/>
          </p:cNvSpPr>
          <p:nvPr>
            <p:ph type="body" idx="1"/>
          </p:nvPr>
        </p:nvSpPr>
        <p:spPr>
          <a:xfrm>
            <a:off x="767414" y="2298154"/>
            <a:ext cx="11469972" cy="8112508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1424641" marR="457200" lvl="1" indent="-522941">
              <a:lnSpc>
                <a:spcPct val="100000"/>
              </a:lnSpc>
              <a:buClr>
                <a:schemeClr val="accent1"/>
              </a:buClr>
              <a:buFont typeface="Avenir Next"/>
              <a:defRPr sz="4100" cap="none" spc="0">
                <a:solidFill>
                  <a:srgbClr val="FFE98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Follow up with questions such as: </a:t>
            </a:r>
          </a:p>
          <a:p>
            <a:pPr marL="1869140" marR="457200" lvl="2" indent="-522940">
              <a:lnSpc>
                <a:spcPct val="100000"/>
              </a:lnSpc>
              <a:buClr>
                <a:schemeClr val="accent1"/>
              </a:buClr>
              <a:buFont typeface="Avenir Next"/>
              <a:defRPr sz="4100" cap="none" spc="0">
                <a:solidFill>
                  <a:srgbClr val="FFE98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“Is this a new response, or is it familiar?”  </a:t>
            </a:r>
          </a:p>
          <a:p>
            <a:pPr marL="1869140" marR="457200" lvl="2" indent="-522940">
              <a:lnSpc>
                <a:spcPct val="100000"/>
              </a:lnSpc>
              <a:buClr>
                <a:schemeClr val="accent1"/>
              </a:buClr>
              <a:buFont typeface="Avenir Next"/>
              <a:defRPr sz="4100" cap="none" spc="0">
                <a:solidFill>
                  <a:srgbClr val="FFE98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“What was constructive about your response?”</a:t>
            </a:r>
          </a:p>
          <a:p>
            <a:pPr marL="1869140" marR="457200" lvl="2" indent="-522940">
              <a:lnSpc>
                <a:spcPct val="100000"/>
              </a:lnSpc>
              <a:buClr>
                <a:schemeClr val="accent1"/>
              </a:buClr>
              <a:buFont typeface="Avenir Next"/>
              <a:defRPr sz="4100" cap="none" spc="0">
                <a:solidFill>
                  <a:srgbClr val="FFE98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“What was unfortunate about your response?” </a:t>
            </a:r>
          </a:p>
          <a:p>
            <a:pPr marL="0" marR="457200" lvl="2" indent="457200">
              <a:lnSpc>
                <a:spcPct val="100000"/>
              </a:lnSpc>
              <a:buSzTx/>
              <a:buNone/>
              <a:defRPr sz="4100" cap="none" spc="0">
                <a:solidFill>
                  <a:srgbClr val="FFE98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Get the dream group to comment on the dreamers’ responses, and to imagine their own.</a:t>
            </a:r>
          </a:p>
          <a:p>
            <a:pPr marL="1869140" marR="457200" lvl="2" indent="-522940">
              <a:lnSpc>
                <a:spcPct val="100000"/>
              </a:lnSpc>
              <a:buClr>
                <a:schemeClr val="accent1"/>
              </a:buClr>
              <a:buFont typeface="Avenir Next"/>
              <a:defRPr sz="4100" cap="none" spc="0">
                <a:solidFill>
                  <a:srgbClr val="FFE98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  <a:p>
            <a:pPr marL="1424640" marR="457200" lvl="1" indent="-522940">
              <a:lnSpc>
                <a:spcPct val="100000"/>
              </a:lnSpc>
              <a:buClr>
                <a:schemeClr val="accent1"/>
              </a:buClr>
              <a:buFont typeface="Avenir Next"/>
              <a:defRPr sz="4100" cap="none" spc="0">
                <a:solidFill>
                  <a:srgbClr val="FFE98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Then the dream worker asks :</a:t>
            </a:r>
          </a:p>
          <a:p>
            <a:pPr marL="1869140" marR="457200" lvl="2" indent="-522940">
              <a:lnSpc>
                <a:spcPct val="100000"/>
              </a:lnSpc>
              <a:buClr>
                <a:schemeClr val="accent1"/>
              </a:buClr>
              <a:buFont typeface="Avenir Next"/>
              <a:defRPr sz="4100" cap="none" spc="0">
                <a:solidFill>
                  <a:srgbClr val="FFE98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“What do you wish you had done differently?”</a:t>
            </a:r>
          </a:p>
          <a:p>
            <a:pPr marL="1869140" marR="457200" lvl="2" indent="-522940">
              <a:lnSpc>
                <a:spcPct val="100000"/>
              </a:lnSpc>
              <a:buClr>
                <a:schemeClr val="accent1"/>
              </a:buClr>
              <a:buFont typeface="Avenir Next"/>
              <a:defRPr sz="4100" cap="none" spc="0">
                <a:solidFill>
                  <a:srgbClr val="FFE98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“How do you think the dream character/situation would have responded to that?”</a:t>
            </a:r>
          </a:p>
        </p:txBody>
      </p:sp>
      <p:sp>
        <p:nvSpPr>
          <p:cNvPr id="365" name="Shape 365"/>
          <p:cNvSpPr>
            <a:spLocks noGrp="1"/>
          </p:cNvSpPr>
          <p:nvPr>
            <p:ph type="title"/>
          </p:nvPr>
        </p:nvSpPr>
        <p:spPr>
          <a:xfrm>
            <a:off x="-35440" y="1205275"/>
            <a:ext cx="12192002" cy="1712716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>
            <a:lvl1pPr algn="ctr">
              <a:defRPr sz="4000"/>
            </a:lvl1pPr>
          </a:lstStyle>
          <a:p>
            <a:r>
              <a:t>The FiveStar Method</a:t>
            </a:r>
          </a:p>
        </p:txBody>
      </p:sp>
      <p:pic>
        <p:nvPicPr>
          <p:cNvPr id="366" name="Untitled 89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8326" y="453405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33061" fill="hold"/>
                                        <p:tgtEl>
                                          <p:spTgt spid="3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6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/>
          </p:cNvSpPr>
          <p:nvPr>
            <p:ph type="body" idx="1"/>
          </p:nvPr>
        </p:nvSpPr>
        <p:spPr>
          <a:xfrm>
            <a:off x="788931" y="2215052"/>
            <a:ext cx="12104272" cy="8498496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R="457200">
              <a:lnSpc>
                <a:spcPct val="100000"/>
              </a:lnSpc>
              <a:defRPr sz="4000" cap="none" spc="0">
                <a:solidFill>
                  <a:srgbClr val="94D9F6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Step Four: Imagery Analysis with </a:t>
            </a:r>
            <a:r>
              <a:rPr>
                <a:solidFill>
                  <a:srgbClr val="FF4435"/>
                </a:solidFill>
              </a:rPr>
              <a:t>non-interpretive</a:t>
            </a:r>
            <a:r>
              <a:t> methods</a:t>
            </a:r>
          </a:p>
          <a:p>
            <a:pPr marR="457200">
              <a:lnSpc>
                <a:spcPct val="100000"/>
              </a:lnSpc>
              <a:defRPr sz="4000" cap="none" spc="0">
                <a:solidFill>
                  <a:srgbClr val="94D9F6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endParaRPr>
              <a:solidFill>
                <a:srgbClr val="FFE989"/>
              </a:solidFill>
            </a:endParaRPr>
          </a:p>
          <a:p>
            <a:pPr marL="0" marR="457200" lvl="1" indent="1424641">
              <a:lnSpc>
                <a:spcPct val="100000"/>
              </a:lnSpc>
              <a:buSzTx/>
              <a:buNone/>
              <a:defRPr sz="4000" cap="none" spc="0">
                <a:solidFill>
                  <a:srgbClr val="94D9F6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>
                <a:solidFill>
                  <a:srgbClr val="FFE989"/>
                </a:solidFill>
              </a:rPr>
              <a:t>1) </a:t>
            </a:r>
            <a:r>
              <a:t>Amplification:</a:t>
            </a:r>
            <a:r>
              <a:rPr>
                <a:solidFill>
                  <a:srgbClr val="FFE989"/>
                </a:solidFill>
              </a:rPr>
              <a:t> (Easy and sufficient) The dreamer shares his or her associations with the images. The dream worker/dream group can also provide associations and qualified (If this were my dream…) suggestions as well, but the dreamer is the final authority.</a:t>
            </a:r>
          </a:p>
          <a:p>
            <a:pPr marL="0" marR="457200" lvl="1" indent="1424641">
              <a:lnSpc>
                <a:spcPct val="100000"/>
              </a:lnSpc>
              <a:buSzTx/>
              <a:buNone/>
              <a:defRPr sz="4000" cap="none" spc="0">
                <a:solidFill>
                  <a:srgbClr val="94D9F6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>
                <a:solidFill>
                  <a:srgbClr val="FFE989"/>
                </a:solidFill>
              </a:rPr>
              <a:t>2) </a:t>
            </a:r>
            <a:r>
              <a:t>Gestalt/Parts of Self Analysis</a:t>
            </a:r>
            <a:r>
              <a:rPr>
                <a:solidFill>
                  <a:srgbClr val="FFE989"/>
                </a:solidFill>
              </a:rPr>
              <a:t>: (More advanced) Ask the dreamer to describe himself as the image. Facilitate dialoguing between the image and dreamer without regard to a “conclusion.”</a:t>
            </a:r>
          </a:p>
        </p:txBody>
      </p:sp>
      <p:sp>
        <p:nvSpPr>
          <p:cNvPr id="369" name="Shape 369"/>
          <p:cNvSpPr>
            <a:spLocks noGrp="1"/>
          </p:cNvSpPr>
          <p:nvPr>
            <p:ph type="title"/>
          </p:nvPr>
        </p:nvSpPr>
        <p:spPr>
          <a:xfrm>
            <a:off x="-35440" y="1205275"/>
            <a:ext cx="12192002" cy="1712716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>
            <a:lvl1pPr algn="ctr">
              <a:defRPr sz="4000"/>
            </a:lvl1pPr>
          </a:lstStyle>
          <a:p>
            <a:r>
              <a:t>The FiveStar Method</a:t>
            </a:r>
          </a:p>
        </p:txBody>
      </p:sp>
      <p:pic>
        <p:nvPicPr>
          <p:cNvPr id="370" name="Untitled 92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38515" y="518630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84897" fill="hold"/>
                                        <p:tgtEl>
                                          <p:spTgt spid="3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7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>
            <a:spLocks noGrp="1"/>
          </p:cNvSpPr>
          <p:nvPr>
            <p:ph type="body" idx="1"/>
          </p:nvPr>
        </p:nvSpPr>
        <p:spPr>
          <a:xfrm>
            <a:off x="784697" y="2104412"/>
            <a:ext cx="12104273" cy="8498497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R="457200">
              <a:lnSpc>
                <a:spcPct val="100000"/>
              </a:lnSpc>
              <a:defRPr sz="4000" cap="none" spc="0">
                <a:solidFill>
                  <a:srgbClr val="94D9F6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Step Five: Homework</a:t>
            </a:r>
          </a:p>
          <a:p>
            <a:pPr marL="1411940" marR="457200" lvl="2" indent="-522940">
              <a:lnSpc>
                <a:spcPct val="100000"/>
              </a:lnSpc>
              <a:buClr>
                <a:schemeClr val="accent1"/>
              </a:buClr>
              <a:buFont typeface="Avenir Next"/>
              <a:defRPr sz="4000" cap="none" spc="0">
                <a:solidFill>
                  <a:srgbClr val="FFE98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 Ask “Where is this relational pattern occurring in your life?” </a:t>
            </a:r>
          </a:p>
          <a:p>
            <a:pPr marL="1411940" marR="457200" lvl="2" indent="-522940">
              <a:lnSpc>
                <a:spcPct val="100000"/>
              </a:lnSpc>
              <a:buClr>
                <a:schemeClr val="accent1"/>
              </a:buClr>
              <a:buFont typeface="Avenir Next"/>
              <a:defRPr sz="4000" cap="none" spc="0">
                <a:solidFill>
                  <a:srgbClr val="FFE98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Ask “What would you like to do differently in the waking state context, or in the dream, if this type of encounter should arise again?”</a:t>
            </a:r>
          </a:p>
          <a:p>
            <a:pPr marL="1411940" marR="457200" lvl="2" indent="-522940">
              <a:lnSpc>
                <a:spcPct val="100000"/>
              </a:lnSpc>
              <a:buClr>
                <a:schemeClr val="accent1"/>
              </a:buClr>
              <a:buFont typeface="Avenir Next"/>
              <a:defRPr sz="4000" cap="none" spc="0">
                <a:solidFill>
                  <a:srgbClr val="FFE98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Use “Dream Reliving” to imagine the new responses and the new dream outcome. </a:t>
            </a:r>
          </a:p>
          <a:p>
            <a:pPr marL="1411940" marR="457200" lvl="2" indent="-522940">
              <a:lnSpc>
                <a:spcPct val="100000"/>
              </a:lnSpc>
              <a:buClr>
                <a:schemeClr val="accent1"/>
              </a:buClr>
              <a:buFont typeface="Avenir Next"/>
              <a:defRPr sz="4000" cap="none" spc="0">
                <a:solidFill>
                  <a:srgbClr val="FFE98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Support the enactment of new responses in the waking state or in the dream state, or both. </a:t>
            </a:r>
          </a:p>
          <a:p>
            <a:pPr marL="980141" marR="457200" indent="-522940">
              <a:lnSpc>
                <a:spcPct val="100000"/>
              </a:lnSpc>
              <a:buClr>
                <a:schemeClr val="accent1"/>
              </a:buClr>
              <a:buSzPct val="104999"/>
              <a:buFont typeface="Avenir Next"/>
              <a:buChar char="‣"/>
              <a:defRPr sz="4000" cap="none" spc="0">
                <a:solidFill>
                  <a:srgbClr val="FFE98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 If possible, review in subsequent sessions the efforts made and results achieved.</a:t>
            </a:r>
          </a:p>
        </p:txBody>
      </p:sp>
      <p:sp>
        <p:nvSpPr>
          <p:cNvPr id="373" name="Shape 373"/>
          <p:cNvSpPr>
            <a:spLocks noGrp="1"/>
          </p:cNvSpPr>
          <p:nvPr>
            <p:ph type="title"/>
          </p:nvPr>
        </p:nvSpPr>
        <p:spPr>
          <a:xfrm>
            <a:off x="-35440" y="1205275"/>
            <a:ext cx="12192002" cy="1712716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>
            <a:lvl1pPr algn="ctr">
              <a:defRPr sz="4000"/>
            </a:lvl1pPr>
          </a:lstStyle>
          <a:p>
            <a:r>
              <a:t>The FiveStar Method</a:t>
            </a:r>
          </a:p>
        </p:txBody>
      </p:sp>
      <p:pic>
        <p:nvPicPr>
          <p:cNvPr id="374" name="Untitled 99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33681" y="552278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0000" fill="hold"/>
                                        <p:tgtEl>
                                          <p:spTgt spid="3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7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/>
          </p:cNvSpPr>
          <p:nvPr>
            <p:ph type="title"/>
          </p:nvPr>
        </p:nvSpPr>
        <p:spPr>
          <a:xfrm>
            <a:off x="406399" y="1277826"/>
            <a:ext cx="12192002" cy="1712717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>
            <a:lvl1pPr algn="ctr">
              <a:defRPr sz="4000"/>
            </a:lvl1pPr>
          </a:lstStyle>
          <a:p>
            <a:r>
              <a:t>Let’s Do it!</a:t>
            </a:r>
          </a:p>
        </p:txBody>
      </p:sp>
      <p:sp>
        <p:nvSpPr>
          <p:cNvPr id="377" name="Shape 377"/>
          <p:cNvSpPr>
            <a:spLocks noGrp="1"/>
          </p:cNvSpPr>
          <p:nvPr>
            <p:ph type="body" idx="1"/>
          </p:nvPr>
        </p:nvSpPr>
        <p:spPr>
          <a:xfrm>
            <a:off x="450263" y="1985044"/>
            <a:ext cx="12104274" cy="8498497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522940" marR="457200" indent="-522940">
              <a:lnSpc>
                <a:spcPct val="100000"/>
              </a:lnSpc>
              <a:buClr>
                <a:schemeClr val="accent1"/>
              </a:buClr>
              <a:buSzPct val="104999"/>
              <a:buFont typeface="Avenir Next"/>
              <a:buChar char="‣"/>
              <a:defRPr sz="4100" cap="none" spc="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Step 1 - Dreamer tells dream in first person, present tense.</a:t>
            </a:r>
          </a:p>
          <a:p>
            <a:pPr marL="522941" marR="457200" indent="-522941">
              <a:lnSpc>
                <a:spcPct val="100000"/>
              </a:lnSpc>
              <a:buClr>
                <a:schemeClr val="accent1"/>
              </a:buClr>
              <a:buSzPct val="104999"/>
              <a:buFont typeface="Avenir Next"/>
              <a:buChar char="‣"/>
              <a:defRPr sz="3900" b="1" i="1" cap="none" spc="0">
                <a:solidFill>
                  <a:srgbClr val="DBFFD5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 am on a trip with my two best friends. I feel that I need to get somewhere to meet a man, but the car starts to pull over in spite of my efforts to turn the steering wheel. It comes to a stop in a field where a carnival has set up. My friends want to spend some time at the carnival, but I am eager to keep going. I grow impatient with them, and I yell to them that if they don’t join me, I will leave alone. Then I am by myself on foot, preparing to cross a highway. A tractor trailer bears down on me,  which scares me at first, but then I am able to step back to safety, and it shoots </a:t>
            </a:r>
          </a:p>
        </p:txBody>
      </p:sp>
      <p:pic>
        <p:nvPicPr>
          <p:cNvPr id="378" name="Untitled 106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0457" y="540893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01632" fill="hold"/>
                                        <p:tgtEl>
                                          <p:spTgt spid="3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7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ctrTitle"/>
          </p:nvPr>
        </p:nvSpPr>
        <p:spPr>
          <a:xfrm>
            <a:off x="1142998" y="897466"/>
            <a:ext cx="7821243" cy="5300132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/>
          <a:p>
            <a:pPr algn="ctr">
              <a:lnSpc>
                <a:spcPct val="100000"/>
              </a:lnSpc>
              <a:spcBef>
                <a:spcPts val="2800"/>
              </a:spcBef>
              <a:defRPr sz="4800" b="1" cap="none"/>
            </a:pPr>
            <a:r>
              <a:rPr sz="6200" b="0">
                <a:latin typeface="DIN Condensed"/>
                <a:ea typeface="DIN Condensed"/>
                <a:cs typeface="DIN Condensed"/>
                <a:sym typeface="DIN Condensed"/>
              </a:rPr>
              <a:t>Three things I want to cover…</a:t>
            </a:r>
            <a:br>
              <a:rPr sz="6200" b="0">
                <a:latin typeface="DIN Condensed"/>
                <a:ea typeface="DIN Condensed"/>
                <a:cs typeface="DIN Condensed"/>
                <a:sym typeface="DIN Condensed"/>
              </a:rPr>
            </a:br>
            <a:br/>
            <a:endParaRPr/>
          </a:p>
        </p:txBody>
      </p:sp>
      <p:sp>
        <p:nvSpPr>
          <p:cNvPr id="198" name="Shape 198"/>
          <p:cNvSpPr/>
          <p:nvPr/>
        </p:nvSpPr>
        <p:spPr>
          <a:xfrm>
            <a:off x="850175" y="2362216"/>
            <a:ext cx="7162223" cy="5745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41684" indent="-641684" algn="ctr">
              <a:buSzPct val="100000"/>
              <a:buAutoNum type="arabicPeriod"/>
              <a:defRPr sz="4800">
                <a:solidFill>
                  <a:srgbClr val="EEFFF1"/>
                </a:solidFill>
              </a:defRPr>
            </a:pPr>
            <a:r>
              <a:t>A new approach to dreams called the Co-Creative Paradigm (CCP)</a:t>
            </a:r>
          </a:p>
          <a:p>
            <a:pPr marL="641684" indent="-641684" algn="ctr">
              <a:buSzPct val="100000"/>
              <a:buAutoNum type="arabicPeriod"/>
              <a:defRPr sz="4800">
                <a:solidFill>
                  <a:srgbClr val="EEFFF1"/>
                </a:solidFill>
              </a:defRPr>
            </a:pPr>
            <a:r>
              <a:t> A five-step method based on this approach, called the FiveStar Method</a:t>
            </a:r>
          </a:p>
          <a:p>
            <a:pPr marL="641684" indent="-641684" algn="ctr">
              <a:buSzPct val="100000"/>
              <a:buAutoNum type="arabicPeriod"/>
              <a:defRPr sz="4800">
                <a:solidFill>
                  <a:srgbClr val="EEFFF1"/>
                </a:solidFill>
              </a:defRPr>
            </a:pPr>
            <a:r>
              <a:t> An example that we’ll work with together</a:t>
            </a:r>
          </a:p>
        </p:txBody>
      </p:sp>
      <p:pic>
        <p:nvPicPr>
          <p:cNvPr id="199" name="logo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0343" y="2916716"/>
            <a:ext cx="2668682" cy="2707081"/>
          </a:xfrm>
          <a:prstGeom prst="rect">
            <a:avLst/>
          </a:prstGeom>
          <a:ln w="12700">
            <a:miter lim="400000"/>
          </a:ln>
          <a:effectLst>
            <a:outerShdw blurRad="63500" dist="53668" dir="5400000" rotWithShape="0">
              <a:srgbClr val="222222">
                <a:alpha val="64165"/>
              </a:srgbClr>
            </a:outerShdw>
            <a:reflection endPos="40000" dir="5400000" sy="-100000" algn="bl" rotWithShape="0"/>
          </a:effectLst>
        </p:spPr>
      </p:pic>
      <p:pic>
        <p:nvPicPr>
          <p:cNvPr id="200" name="Untitled 22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9241" y="566317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16734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00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/>
          </p:cNvSpPr>
          <p:nvPr>
            <p:ph type="title"/>
          </p:nvPr>
        </p:nvSpPr>
        <p:spPr>
          <a:xfrm>
            <a:off x="406399" y="1277826"/>
            <a:ext cx="12192002" cy="1712717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>
            <a:lvl1pPr algn="ctr">
              <a:defRPr sz="4000"/>
            </a:lvl1pPr>
          </a:lstStyle>
          <a:p>
            <a:r>
              <a:t>Let’s Do it!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idx="1"/>
          </p:nvPr>
        </p:nvSpPr>
        <p:spPr>
          <a:xfrm>
            <a:off x="450263" y="2425311"/>
            <a:ext cx="12104274" cy="8498497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>
            <a:lvl1pPr marR="457200">
              <a:lnSpc>
                <a:spcPct val="100000"/>
              </a:lnSpc>
              <a:buClr>
                <a:schemeClr val="accent1"/>
              </a:buClr>
              <a:buFont typeface="Avenir Next"/>
              <a:defRPr sz="4100" b="1" i="1" cap="none" spc="0">
                <a:solidFill>
                  <a:srgbClr val="F1FFE8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past. Then I continue on my journey. I stop at a house where several of my friends greet me, and hope that I will stay for a while. But I feel that I must be on my way, so I excuse myself, and continue. Finally I reach a harbor, where a man greets me next to a docked ocean liner. He and I go aboard the ship, and the captain, whom I do not know, prepares to embark.</a:t>
            </a:r>
          </a:p>
        </p:txBody>
      </p:sp>
      <p:pic>
        <p:nvPicPr>
          <p:cNvPr id="382" name="Untitled 108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81773" y="587898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2040" fill="hold"/>
                                        <p:tgtEl>
                                          <p:spTgt spid="3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8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/>
          </p:cNvSpPr>
          <p:nvPr>
            <p:ph type="title"/>
          </p:nvPr>
        </p:nvSpPr>
        <p:spPr>
          <a:xfrm>
            <a:off x="406399" y="1277826"/>
            <a:ext cx="12192002" cy="1712717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>
            <a:lvl1pPr algn="ctr">
              <a:defRPr sz="4000"/>
            </a:lvl1pPr>
          </a:lstStyle>
          <a:p>
            <a:r>
              <a:t>Let’s Do it!</a:t>
            </a:r>
          </a:p>
        </p:txBody>
      </p:sp>
      <p:sp>
        <p:nvSpPr>
          <p:cNvPr id="385" name="Shape 385"/>
          <p:cNvSpPr/>
          <p:nvPr/>
        </p:nvSpPr>
        <p:spPr>
          <a:xfrm>
            <a:off x="835583" y="2289385"/>
            <a:ext cx="10367042" cy="3108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22940" marR="457200" indent="-522940" defTabSz="457200">
              <a:spcBef>
                <a:spcPts val="0"/>
              </a:spcBef>
              <a:buClr>
                <a:schemeClr val="accent1"/>
              </a:buClr>
              <a:buSzPct val="104999"/>
              <a:buFont typeface="Avenir Next"/>
              <a:buChar char="‣"/>
              <a:defRPr sz="410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Step 2 - Summarize the basic theme or action of the dream.</a:t>
            </a:r>
          </a:p>
          <a:p>
            <a:pPr marR="457200" defTabSz="457200">
              <a:spcBef>
                <a:spcPts val="0"/>
              </a:spcBef>
              <a:buClr>
                <a:schemeClr val="accent1"/>
              </a:buClr>
              <a:buFont typeface="Avenir Next"/>
              <a:defRPr sz="410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marR="457200" defTabSz="457200">
              <a:spcBef>
                <a:spcPts val="0"/>
              </a:spcBef>
              <a:buClr>
                <a:schemeClr val="accent1"/>
              </a:buClr>
              <a:buFont typeface="Avenir Next"/>
              <a:defRPr sz="410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Someone is…</a:t>
            </a:r>
          </a:p>
          <a:p>
            <a:pPr marL="522940" marR="457200" indent="-522940" defTabSz="457200">
              <a:spcBef>
                <a:spcPts val="0"/>
              </a:spcBef>
              <a:buClr>
                <a:schemeClr val="accent1"/>
              </a:buClr>
              <a:buSzPct val="104999"/>
              <a:buFont typeface="Avenir Next"/>
              <a:buChar char="‣"/>
              <a:defRPr sz="410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</a:defRPr>
            </a:pPr>
            <a:endParaRPr/>
          </a:p>
        </p:txBody>
      </p:sp>
      <p:pic>
        <p:nvPicPr>
          <p:cNvPr id="386" name="Untitled 109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14056" y="725691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35510" fill="hold"/>
                                        <p:tgtEl>
                                          <p:spTgt spid="3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8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/>
          </p:cNvSpPr>
          <p:nvPr>
            <p:ph type="title"/>
          </p:nvPr>
        </p:nvSpPr>
        <p:spPr>
          <a:xfrm>
            <a:off x="406399" y="1277826"/>
            <a:ext cx="12192002" cy="1712717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>
            <a:lvl1pPr algn="ctr">
              <a:defRPr sz="4000"/>
            </a:lvl1pPr>
          </a:lstStyle>
          <a:p>
            <a:r>
              <a:t>Let’s Do it!</a:t>
            </a:r>
          </a:p>
        </p:txBody>
      </p:sp>
      <p:sp>
        <p:nvSpPr>
          <p:cNvPr id="389" name="Shape 389"/>
          <p:cNvSpPr/>
          <p:nvPr/>
        </p:nvSpPr>
        <p:spPr>
          <a:xfrm>
            <a:off x="835583" y="2289385"/>
            <a:ext cx="10367042" cy="3108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22940" marR="457200" indent="-522940" defTabSz="457200">
              <a:spcBef>
                <a:spcPts val="0"/>
              </a:spcBef>
              <a:buClr>
                <a:schemeClr val="accent1"/>
              </a:buClr>
              <a:buSzPct val="104999"/>
              <a:buFont typeface="Avenir Next"/>
              <a:buChar char="‣"/>
              <a:defRPr sz="410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Step 2 - Summarize the basic theme or action of the dream.</a:t>
            </a:r>
          </a:p>
          <a:p>
            <a:pPr marR="457200" defTabSz="457200">
              <a:spcBef>
                <a:spcPts val="0"/>
              </a:spcBef>
              <a:buClr>
                <a:schemeClr val="accent1"/>
              </a:buClr>
              <a:buFont typeface="Avenir Next"/>
              <a:defRPr sz="410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marR="457200" defTabSz="457200">
              <a:spcBef>
                <a:spcPts val="0"/>
              </a:spcBef>
              <a:buClr>
                <a:schemeClr val="accent1"/>
              </a:buClr>
              <a:buFont typeface="Avenir Next"/>
              <a:defRPr sz="410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Someone is…</a:t>
            </a:r>
          </a:p>
          <a:p>
            <a:pPr marL="522940" marR="457200" indent="-522940" defTabSz="457200">
              <a:spcBef>
                <a:spcPts val="0"/>
              </a:spcBef>
              <a:buClr>
                <a:schemeClr val="accent1"/>
              </a:buClr>
              <a:buSzPct val="104999"/>
              <a:buFont typeface="Avenir Next"/>
              <a:buChar char="‣"/>
              <a:defRPr sz="410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</a:defRPr>
            </a:pPr>
            <a:endParaRPr/>
          </a:p>
        </p:txBody>
      </p:sp>
      <p:pic>
        <p:nvPicPr>
          <p:cNvPr id="390" name="Untitled 111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2033" y="720720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2448" fill="hold"/>
                                        <p:tgtEl>
                                          <p:spTgt spid="3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90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/>
          </p:cNvSpPr>
          <p:nvPr>
            <p:ph type="title"/>
          </p:nvPr>
        </p:nvSpPr>
        <p:spPr>
          <a:xfrm>
            <a:off x="406399" y="1277826"/>
            <a:ext cx="12192002" cy="1712717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>
            <a:lvl1pPr algn="ctr">
              <a:defRPr sz="4000"/>
            </a:lvl1pPr>
          </a:lstStyle>
          <a:p>
            <a:r>
              <a:t>Let’s Do it!</a:t>
            </a:r>
          </a:p>
        </p:txBody>
      </p:sp>
      <p:sp>
        <p:nvSpPr>
          <p:cNvPr id="393" name="Shape 393"/>
          <p:cNvSpPr/>
          <p:nvPr/>
        </p:nvSpPr>
        <p:spPr>
          <a:xfrm>
            <a:off x="550333" y="2291502"/>
            <a:ext cx="12192001" cy="6220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22940" marR="457200" indent="-522940" defTabSz="457200">
              <a:spcBef>
                <a:spcPts val="0"/>
              </a:spcBef>
              <a:buClr>
                <a:schemeClr val="accent1"/>
              </a:buClr>
              <a:buSzPct val="104999"/>
              <a:buFont typeface="Avenir Next"/>
              <a:buChar char="‣"/>
              <a:defRPr sz="410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Step 3 - Analyze the dreamer's responses and their impact on the imagery.</a:t>
            </a:r>
          </a:p>
          <a:p>
            <a:pPr marR="457200" defTabSz="457200">
              <a:spcBef>
                <a:spcPts val="0"/>
              </a:spcBef>
              <a:buClr>
                <a:schemeClr val="accent1"/>
              </a:buClr>
              <a:buFont typeface="Avenir Next"/>
              <a:defRPr sz="410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1.</a:t>
            </a:r>
          </a:p>
          <a:p>
            <a:pPr marR="457200" defTabSz="457200">
              <a:spcBef>
                <a:spcPts val="0"/>
              </a:spcBef>
              <a:buClr>
                <a:schemeClr val="accent1"/>
              </a:buClr>
              <a:buFont typeface="Avenir Next"/>
              <a:defRPr sz="410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2.</a:t>
            </a:r>
          </a:p>
          <a:p>
            <a:pPr marR="457200" defTabSz="457200">
              <a:spcBef>
                <a:spcPts val="0"/>
              </a:spcBef>
              <a:buClr>
                <a:schemeClr val="accent1"/>
              </a:buClr>
              <a:buFont typeface="Avenir Next"/>
              <a:defRPr sz="410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3.</a:t>
            </a:r>
          </a:p>
          <a:p>
            <a:pPr marR="457200" defTabSz="457200">
              <a:spcBef>
                <a:spcPts val="0"/>
              </a:spcBef>
              <a:buClr>
                <a:schemeClr val="accent1"/>
              </a:buClr>
              <a:buFont typeface="Avenir Next"/>
              <a:defRPr sz="410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4.</a:t>
            </a:r>
          </a:p>
          <a:p>
            <a:pPr marR="457200" defTabSz="457200">
              <a:spcBef>
                <a:spcPts val="0"/>
              </a:spcBef>
              <a:buClr>
                <a:schemeClr val="accent1"/>
              </a:buClr>
              <a:buFont typeface="Avenir Next"/>
              <a:defRPr sz="410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5.</a:t>
            </a:r>
          </a:p>
          <a:p>
            <a:pPr marR="457200" defTabSz="457200">
              <a:spcBef>
                <a:spcPts val="0"/>
              </a:spcBef>
              <a:buClr>
                <a:schemeClr val="accent1"/>
              </a:buClr>
              <a:buFont typeface="Avenir Next"/>
              <a:defRPr sz="410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What was desirable, creative or bold about the dreamer’s responses? If you’d been the dreamer, is there any response you would change if you had this dream again?</a:t>
            </a:r>
          </a:p>
        </p:txBody>
      </p:sp>
      <p:pic>
        <p:nvPicPr>
          <p:cNvPr id="394" name="Untitled 112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26415" y="693154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06938" fill="hold"/>
                                        <p:tgtEl>
                                          <p:spTgt spid="3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9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/>
          </p:cNvSpPr>
          <p:nvPr>
            <p:ph type="title"/>
          </p:nvPr>
        </p:nvSpPr>
        <p:spPr>
          <a:xfrm>
            <a:off x="406399" y="1277826"/>
            <a:ext cx="12192002" cy="1712717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>
            <a:lvl1pPr algn="ctr">
              <a:defRPr sz="4000"/>
            </a:lvl1pPr>
          </a:lstStyle>
          <a:p>
            <a:r>
              <a:t>Let’s Do it!</a:t>
            </a:r>
          </a:p>
        </p:txBody>
      </p:sp>
      <p:sp>
        <p:nvSpPr>
          <p:cNvPr id="397" name="Shape 397"/>
          <p:cNvSpPr/>
          <p:nvPr/>
        </p:nvSpPr>
        <p:spPr>
          <a:xfrm>
            <a:off x="550333" y="2291502"/>
            <a:ext cx="12192001" cy="6220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22940" marR="457200" indent="-522940" defTabSz="457200">
              <a:spcBef>
                <a:spcPts val="0"/>
              </a:spcBef>
              <a:buClr>
                <a:schemeClr val="accent1"/>
              </a:buClr>
              <a:buSzPct val="104999"/>
              <a:buFont typeface="Avenir Next"/>
              <a:buChar char="‣"/>
              <a:defRPr sz="410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Step 3 - Analyze the dreamer's responses and their impact on the imagery.</a:t>
            </a:r>
          </a:p>
          <a:p>
            <a:pPr marR="457200" defTabSz="457200">
              <a:spcBef>
                <a:spcPts val="0"/>
              </a:spcBef>
              <a:buClr>
                <a:schemeClr val="accent1"/>
              </a:buClr>
              <a:buFont typeface="Avenir Next"/>
              <a:defRPr sz="410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1.</a:t>
            </a:r>
          </a:p>
          <a:p>
            <a:pPr marR="457200" defTabSz="457200">
              <a:spcBef>
                <a:spcPts val="0"/>
              </a:spcBef>
              <a:buClr>
                <a:schemeClr val="accent1"/>
              </a:buClr>
              <a:buFont typeface="Avenir Next"/>
              <a:defRPr sz="410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2.</a:t>
            </a:r>
          </a:p>
          <a:p>
            <a:pPr marR="457200" defTabSz="457200">
              <a:spcBef>
                <a:spcPts val="0"/>
              </a:spcBef>
              <a:buClr>
                <a:schemeClr val="accent1"/>
              </a:buClr>
              <a:buFont typeface="Avenir Next"/>
              <a:defRPr sz="410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3.</a:t>
            </a:r>
          </a:p>
          <a:p>
            <a:pPr marR="457200" defTabSz="457200">
              <a:spcBef>
                <a:spcPts val="0"/>
              </a:spcBef>
              <a:buClr>
                <a:schemeClr val="accent1"/>
              </a:buClr>
              <a:buFont typeface="Avenir Next"/>
              <a:defRPr sz="410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4.</a:t>
            </a:r>
          </a:p>
          <a:p>
            <a:pPr marR="457200" defTabSz="457200">
              <a:spcBef>
                <a:spcPts val="0"/>
              </a:spcBef>
              <a:buClr>
                <a:schemeClr val="accent1"/>
              </a:buClr>
              <a:buFont typeface="Avenir Next"/>
              <a:defRPr sz="410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5.</a:t>
            </a:r>
          </a:p>
          <a:p>
            <a:pPr marR="457200" defTabSz="457200">
              <a:spcBef>
                <a:spcPts val="0"/>
              </a:spcBef>
              <a:buClr>
                <a:schemeClr val="accent1"/>
              </a:buClr>
              <a:buFont typeface="Avenir Next"/>
              <a:defRPr sz="410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What was desirable, creative or bold about the dreamer’s responses? If you’d been the dreamer, is there any response you would change if you had this dream again?</a:t>
            </a:r>
          </a:p>
        </p:txBody>
      </p:sp>
      <p:pic>
        <p:nvPicPr>
          <p:cNvPr id="398" name="Untitled 113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7149" y="582721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46530" fill="hold"/>
                                        <p:tgtEl>
                                          <p:spTgt spid="3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98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/>
          </p:cNvSpPr>
          <p:nvPr>
            <p:ph type="title"/>
          </p:nvPr>
        </p:nvSpPr>
        <p:spPr>
          <a:xfrm>
            <a:off x="406399" y="1277826"/>
            <a:ext cx="12192002" cy="1712717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>
            <a:lvl1pPr algn="ctr">
              <a:defRPr sz="4000"/>
            </a:lvl1pPr>
          </a:lstStyle>
          <a:p>
            <a:r>
              <a:t>Let’s Do it!</a:t>
            </a:r>
          </a:p>
        </p:txBody>
      </p:sp>
      <p:sp>
        <p:nvSpPr>
          <p:cNvPr id="401" name="Shape 401"/>
          <p:cNvSpPr>
            <a:spLocks noGrp="1"/>
          </p:cNvSpPr>
          <p:nvPr>
            <p:ph type="body" idx="1"/>
          </p:nvPr>
        </p:nvSpPr>
        <p:spPr>
          <a:xfrm>
            <a:off x="450263" y="2255977"/>
            <a:ext cx="12104274" cy="8498497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522940" marR="457200" indent="-522940">
              <a:lnSpc>
                <a:spcPct val="100000"/>
              </a:lnSpc>
              <a:buClr>
                <a:schemeClr val="accent1"/>
              </a:buClr>
              <a:buSzPct val="104999"/>
              <a:buFont typeface="Avenir Next"/>
              <a:buChar char="‣"/>
              <a:defRPr sz="3800" cap="none" spc="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Step 4 - Analyze the imagery </a:t>
            </a:r>
          </a:p>
          <a:p>
            <a:pPr marL="967441" marR="457200" lvl="1" indent="-522940">
              <a:lnSpc>
                <a:spcPct val="100000"/>
              </a:lnSpc>
              <a:buClr>
                <a:schemeClr val="accent1"/>
              </a:buClr>
              <a:buFont typeface="Avenir Next"/>
              <a:defRPr sz="3800" cap="none" spc="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Amplification—(Basic and sufficient) Ask the dreamer to provide associations</a:t>
            </a:r>
          </a:p>
          <a:p>
            <a:pPr marL="0" marR="457200" lvl="1" indent="444500">
              <a:lnSpc>
                <a:spcPct val="100000"/>
              </a:lnSpc>
              <a:buClr>
                <a:schemeClr val="accent1"/>
              </a:buClr>
              <a:buSzTx/>
              <a:buFont typeface="Avenir Next"/>
              <a:buNone/>
              <a:defRPr sz="3800" cap="none" spc="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  <a:p>
            <a:pPr marL="0" marR="457200" lvl="1" indent="444500">
              <a:lnSpc>
                <a:spcPct val="100000"/>
              </a:lnSpc>
              <a:buClr>
                <a:schemeClr val="accent1"/>
              </a:buClr>
              <a:buSzTx/>
              <a:buFont typeface="Avenir Next"/>
              <a:buNone/>
              <a:defRPr sz="3800" cap="none" spc="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</p:txBody>
      </p:sp>
      <p:pic>
        <p:nvPicPr>
          <p:cNvPr id="402" name="Untitled 115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0398" y="622776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34693" fill="hold"/>
                                        <p:tgtEl>
                                          <p:spTgt spid="4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0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xfrm>
            <a:off x="406399" y="1277826"/>
            <a:ext cx="12192002" cy="1712717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>
            <a:lvl1pPr algn="ctr">
              <a:defRPr sz="4000"/>
            </a:lvl1pPr>
          </a:lstStyle>
          <a:p>
            <a:r>
              <a:t>Let’s Do it!</a:t>
            </a:r>
          </a:p>
        </p:txBody>
      </p:sp>
      <p:sp>
        <p:nvSpPr>
          <p:cNvPr id="405" name="Shape 405"/>
          <p:cNvSpPr>
            <a:spLocks noGrp="1"/>
          </p:cNvSpPr>
          <p:nvPr>
            <p:ph type="body" idx="1"/>
          </p:nvPr>
        </p:nvSpPr>
        <p:spPr>
          <a:xfrm>
            <a:off x="450263" y="2255977"/>
            <a:ext cx="12104274" cy="8498497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522940" marR="457200" indent="-522940">
              <a:lnSpc>
                <a:spcPct val="100000"/>
              </a:lnSpc>
              <a:buClr>
                <a:schemeClr val="accent1"/>
              </a:buClr>
              <a:buSzPct val="104999"/>
              <a:buFont typeface="Avenir Next"/>
              <a:buChar char="‣"/>
              <a:defRPr sz="3800" cap="none" spc="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Step 4 - Analyze the imagery </a:t>
            </a:r>
          </a:p>
          <a:p>
            <a:pPr marL="967441" marR="457200" lvl="1" indent="-522940">
              <a:lnSpc>
                <a:spcPct val="100000"/>
              </a:lnSpc>
              <a:buClr>
                <a:schemeClr val="accent1"/>
              </a:buClr>
              <a:buFont typeface="Avenir Next"/>
              <a:defRPr sz="3800" cap="none" spc="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Amplification—(Basic and sufficient) Ask the dreamer to provide associations</a:t>
            </a:r>
          </a:p>
          <a:p>
            <a:pPr marL="0" marR="457200" lvl="1" indent="444500">
              <a:lnSpc>
                <a:spcPct val="100000"/>
              </a:lnSpc>
              <a:buClr>
                <a:schemeClr val="accent1"/>
              </a:buClr>
              <a:buSzTx/>
              <a:buFont typeface="Avenir Next"/>
              <a:buNone/>
              <a:defRPr sz="3800" cap="none" spc="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  <a:p>
            <a:pPr marL="0" marR="457200" lvl="1" indent="444500">
              <a:lnSpc>
                <a:spcPct val="100000"/>
              </a:lnSpc>
              <a:buClr>
                <a:schemeClr val="accent1"/>
              </a:buClr>
              <a:buSzTx/>
              <a:buFont typeface="Avenir Next"/>
              <a:buNone/>
              <a:defRPr sz="3800" cap="none" spc="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</p:txBody>
      </p:sp>
      <p:pic>
        <p:nvPicPr>
          <p:cNvPr id="406" name="Untitled 121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57744" y="552754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26122" fill="hold"/>
                                        <p:tgtEl>
                                          <p:spTgt spid="4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0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>
            <a:spLocks noGrp="1"/>
          </p:cNvSpPr>
          <p:nvPr>
            <p:ph type="title"/>
          </p:nvPr>
        </p:nvSpPr>
        <p:spPr>
          <a:xfrm>
            <a:off x="406399" y="1277826"/>
            <a:ext cx="12192002" cy="1712717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>
            <a:lvl1pPr algn="ctr">
              <a:defRPr sz="4000"/>
            </a:lvl1pPr>
          </a:lstStyle>
          <a:p>
            <a:r>
              <a:t>Let’s Do it!</a:t>
            </a:r>
          </a:p>
        </p:txBody>
      </p:sp>
      <p:sp>
        <p:nvSpPr>
          <p:cNvPr id="409" name="Shape 409"/>
          <p:cNvSpPr>
            <a:spLocks noGrp="1"/>
          </p:cNvSpPr>
          <p:nvPr>
            <p:ph type="body" idx="1"/>
          </p:nvPr>
        </p:nvSpPr>
        <p:spPr>
          <a:xfrm>
            <a:off x="450263" y="2255977"/>
            <a:ext cx="12104274" cy="8498497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522940" marR="457200" indent="-522940">
              <a:lnSpc>
                <a:spcPct val="100000"/>
              </a:lnSpc>
              <a:buClr>
                <a:schemeClr val="accent1"/>
              </a:buClr>
              <a:buSzPct val="104999"/>
              <a:buFont typeface="Avenir Next"/>
              <a:buChar char="‣"/>
              <a:defRPr sz="3800" cap="none" spc="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Step 4 - Analyze the imagery </a:t>
            </a:r>
          </a:p>
          <a:p>
            <a:pPr marL="967441" marR="457200" lvl="1" indent="-522940">
              <a:lnSpc>
                <a:spcPct val="100000"/>
              </a:lnSpc>
              <a:buClr>
                <a:schemeClr val="accent1"/>
              </a:buClr>
              <a:buFont typeface="Avenir Next"/>
              <a:defRPr sz="3800" cap="none" spc="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Parts of Self Analysis (more advanced)</a:t>
            </a:r>
          </a:p>
          <a:p>
            <a:pPr marL="0" marR="457200" lvl="1" indent="444500">
              <a:lnSpc>
                <a:spcPct val="100000"/>
              </a:lnSpc>
              <a:buClr>
                <a:schemeClr val="accent1"/>
              </a:buClr>
              <a:buSzTx/>
              <a:buFont typeface="Avenir Next"/>
              <a:buNone/>
              <a:defRPr sz="3800" cap="none" spc="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  <a:p>
            <a:pPr marL="0" marR="457200" lvl="1" indent="444500">
              <a:lnSpc>
                <a:spcPct val="100000"/>
              </a:lnSpc>
              <a:buClr>
                <a:schemeClr val="accent1"/>
              </a:buClr>
              <a:buSzTx/>
              <a:buFont typeface="Avenir Next"/>
              <a:buNone/>
              <a:defRPr sz="3800" cap="none" spc="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What do you think you would encourage the dreamer to identify with, and then dialogue with? Always use Gestalt questions, which are open-ended, awareness-enhancing, feeling based.</a:t>
            </a:r>
          </a:p>
          <a:p>
            <a:pPr marL="1934882" marR="457200" lvl="2" indent="-522941">
              <a:lnSpc>
                <a:spcPct val="100000"/>
              </a:lnSpc>
              <a:buClr>
                <a:schemeClr val="accent1"/>
              </a:buClr>
              <a:buFont typeface="Avenir Next"/>
              <a:defRPr sz="3800" cap="none" spc="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What do you want to say to…?</a:t>
            </a:r>
          </a:p>
          <a:p>
            <a:pPr marL="1934882" marR="457200" lvl="2" indent="-522941">
              <a:lnSpc>
                <a:spcPct val="100000"/>
              </a:lnSpc>
              <a:buClr>
                <a:schemeClr val="accent1"/>
              </a:buClr>
              <a:buFont typeface="Avenir Next"/>
              <a:defRPr sz="3800" cap="none" spc="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What do you want from…?</a:t>
            </a:r>
          </a:p>
          <a:p>
            <a:pPr marL="1934882" marR="457200" lvl="2" indent="-522941">
              <a:lnSpc>
                <a:spcPct val="100000"/>
              </a:lnSpc>
              <a:buClr>
                <a:schemeClr val="accent1"/>
              </a:buClr>
              <a:buFont typeface="Avenir Next"/>
              <a:defRPr sz="3800" cap="none" spc="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What do you feel?</a:t>
            </a:r>
          </a:p>
          <a:p>
            <a:pPr marL="1934882" marR="457200" lvl="2" indent="-522941">
              <a:lnSpc>
                <a:spcPct val="100000"/>
              </a:lnSpc>
              <a:buClr>
                <a:schemeClr val="accent1"/>
              </a:buClr>
              <a:buFont typeface="Avenir Next"/>
              <a:defRPr sz="3800" cap="none" spc="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What are you aware of?</a:t>
            </a:r>
          </a:p>
          <a:p>
            <a:pPr marL="1934882" marR="457200" lvl="2" indent="-522941">
              <a:lnSpc>
                <a:spcPct val="100000"/>
              </a:lnSpc>
              <a:buClr>
                <a:schemeClr val="accent1"/>
              </a:buClr>
              <a:buFont typeface="Avenir Next"/>
              <a:defRPr sz="3800" cap="none" spc="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What do you offer the dreamer (or dream image)”</a:t>
            </a:r>
          </a:p>
          <a:p>
            <a:pPr marL="0" marR="457200" lvl="1" indent="444500">
              <a:lnSpc>
                <a:spcPct val="100000"/>
              </a:lnSpc>
              <a:buClr>
                <a:schemeClr val="accent1"/>
              </a:buClr>
              <a:buSzTx/>
              <a:buFont typeface="Avenir Next"/>
              <a:buNone/>
              <a:defRPr sz="3800" cap="none" spc="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</p:txBody>
      </p:sp>
      <p:pic>
        <p:nvPicPr>
          <p:cNvPr id="410" name="Untitled 123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95903" y="509218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98367" fill="hold"/>
                                        <p:tgtEl>
                                          <p:spTgt spid="4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10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/>
          </p:cNvSpPr>
          <p:nvPr>
            <p:ph type="title"/>
          </p:nvPr>
        </p:nvSpPr>
        <p:spPr>
          <a:xfrm>
            <a:off x="406399" y="1277826"/>
            <a:ext cx="12192002" cy="1712717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>
            <a:lvl1pPr algn="ctr">
              <a:defRPr sz="4000"/>
            </a:lvl1pPr>
          </a:lstStyle>
          <a:p>
            <a:r>
              <a:t>Let’s Do it!</a:t>
            </a:r>
          </a:p>
        </p:txBody>
      </p:sp>
      <p:sp>
        <p:nvSpPr>
          <p:cNvPr id="413" name="Shape 413"/>
          <p:cNvSpPr>
            <a:spLocks noGrp="1"/>
          </p:cNvSpPr>
          <p:nvPr>
            <p:ph type="body" idx="1"/>
          </p:nvPr>
        </p:nvSpPr>
        <p:spPr>
          <a:xfrm>
            <a:off x="450263" y="2255977"/>
            <a:ext cx="12104274" cy="8498497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522940" marR="457200" indent="-522940">
              <a:lnSpc>
                <a:spcPct val="100000"/>
              </a:lnSpc>
              <a:buClr>
                <a:schemeClr val="accent1"/>
              </a:buClr>
              <a:buSzPct val="104999"/>
              <a:buFont typeface="Avenir Next"/>
              <a:buChar char="‣"/>
              <a:defRPr sz="3800" cap="none" spc="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Step 5: Applying the dream and dream reliving (dreaming forward)—Parallel process is more important than parallel content </a:t>
            </a:r>
          </a:p>
          <a:p>
            <a:pPr marL="522940" marR="457200" indent="-522940">
              <a:lnSpc>
                <a:spcPct val="100000"/>
              </a:lnSpc>
              <a:buClr>
                <a:schemeClr val="accent1"/>
              </a:buClr>
              <a:buSzPct val="104999"/>
              <a:buFont typeface="Avenir Next"/>
              <a:buChar char="‣"/>
              <a:defRPr sz="3800" cap="none" spc="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  <a:p>
            <a:pPr marL="1045881" marR="457200" indent="-522940">
              <a:lnSpc>
                <a:spcPct val="100000"/>
              </a:lnSpc>
              <a:buClr>
                <a:schemeClr val="accent1"/>
              </a:buClr>
              <a:buSzPct val="104999"/>
              <a:buFont typeface="Avenir Next"/>
              <a:buChar char="‣"/>
              <a:defRPr sz="3800" cap="none" spc="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Is there any place in your life where this relational process is underway? </a:t>
            </a:r>
          </a:p>
          <a:p>
            <a:pPr marL="1045881" marR="457200" indent="-522940">
              <a:lnSpc>
                <a:spcPct val="100000"/>
              </a:lnSpc>
              <a:buClr>
                <a:schemeClr val="accent1"/>
              </a:buClr>
              <a:buSzPct val="104999"/>
              <a:buFont typeface="Avenir Next"/>
              <a:buChar char="‣"/>
              <a:defRPr sz="3800" cap="none" spc="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What responses did you you make, or could make, to your waking life experiences that would allow this encounter to unfold and move toward your deepest goals?  </a:t>
            </a:r>
          </a:p>
          <a:p>
            <a:pPr marL="1045881" marR="457200" indent="-522940">
              <a:lnSpc>
                <a:spcPct val="100000"/>
              </a:lnSpc>
              <a:buClr>
                <a:schemeClr val="accent1"/>
              </a:buClr>
              <a:buSzPct val="104999"/>
              <a:buFont typeface="Avenir Next"/>
              <a:buChar char="‣"/>
              <a:defRPr sz="3800" cap="none" spc="0">
                <a:solidFill>
                  <a:srgbClr val="FCFF9E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Close your eyes for a minute and relive the dream, implementing whatever new responses that you made, or would like to make in relation to this life issue?</a:t>
            </a:r>
          </a:p>
        </p:txBody>
      </p:sp>
      <p:pic>
        <p:nvPicPr>
          <p:cNvPr id="414" name="Untitled 131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3499" y="549339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29387" fill="hold"/>
                                        <p:tgtEl>
                                          <p:spTgt spid="4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1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67385" y="-977638"/>
            <a:ext cx="16189268" cy="10661889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Shape 417"/>
          <p:cNvSpPr>
            <a:spLocks noGrp="1"/>
          </p:cNvSpPr>
          <p:nvPr>
            <p:ph type="body" idx="1"/>
          </p:nvPr>
        </p:nvSpPr>
        <p:spPr>
          <a:xfrm>
            <a:off x="181991" y="2147318"/>
            <a:ext cx="12104274" cy="8498497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1411941" marR="457200" lvl="2" indent="-522941">
              <a:lnSpc>
                <a:spcPct val="100000"/>
              </a:lnSpc>
              <a:buClr>
                <a:schemeClr val="accent1"/>
              </a:buClr>
              <a:buFont typeface="Avenir Next"/>
              <a:defRPr sz="3500" cap="none" spc="0">
                <a:solidFill>
                  <a:srgbClr val="FFE98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As I walk around this lower level I can see that the foundation room's walls are made of concrete and the concrete is still wet as if it had just been poured. I approach a closet with much interest and I open the closet door and see two antique sets of golf clubs. I notice that the golf clubs are, indeed, vintage and in my dream I perceive that they have value/worth. All of a sudden, I hear my father's voice say something to the effect of, "Wow, son, those are some nice clubs!" When I hear my father's voice say this I feel a sense of happiness. I examine the golf clubs a little more and my dream ends in that moment. </a:t>
            </a:r>
          </a:p>
        </p:txBody>
      </p:sp>
      <p:sp>
        <p:nvSpPr>
          <p:cNvPr id="418" name="Shape 418"/>
          <p:cNvSpPr>
            <a:spLocks noGrp="1"/>
          </p:cNvSpPr>
          <p:nvPr>
            <p:ph type="title"/>
          </p:nvPr>
        </p:nvSpPr>
        <p:spPr>
          <a:xfrm>
            <a:off x="138127" y="1035941"/>
            <a:ext cx="12192003" cy="1712718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>
            <a:lvl1pPr algn="ctr">
              <a:defRPr sz="4000"/>
            </a:lvl1pPr>
          </a:lstStyle>
          <a:p>
            <a:r>
              <a:t>Let’s Do it!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/>
          </p:cNvSpPr>
          <p:nvPr>
            <p:ph type="title"/>
          </p:nvPr>
        </p:nvSpPr>
        <p:spPr>
          <a:xfrm>
            <a:off x="760586" y="1331735"/>
            <a:ext cx="7423299" cy="1426222"/>
          </a:xfrm>
          <a:prstGeom prst="rect">
            <a:avLst/>
          </a:prstGeom>
          <a:effectLst>
            <a:outerShdw blurRad="63500" dist="59271" dir="3120000" rotWithShape="0">
              <a:srgbClr val="222222">
                <a:alpha val="64165"/>
              </a:srgbClr>
            </a:outerShdw>
          </a:effectLst>
        </p:spPr>
        <p:txBody>
          <a:bodyPr/>
          <a:lstStyle>
            <a:lvl1pPr defTabSz="379729">
              <a:spcBef>
                <a:spcPts val="1800"/>
              </a:spcBef>
              <a:defRPr sz="3900"/>
            </a:lvl1pPr>
          </a:lstStyle>
          <a:p>
            <a:r>
              <a:t>A few months after I had become licensed as an LPC in 1982, I accepted a referral…</a:t>
            </a:r>
          </a:p>
        </p:txBody>
      </p:sp>
      <p:sp>
        <p:nvSpPr>
          <p:cNvPr id="209" name="Shape 209"/>
          <p:cNvSpPr>
            <a:spLocks noGrp="1"/>
          </p:cNvSpPr>
          <p:nvPr>
            <p:ph type="body" sz="half" idx="1"/>
          </p:nvPr>
        </p:nvSpPr>
        <p:spPr>
          <a:xfrm>
            <a:off x="715432" y="2512118"/>
            <a:ext cx="6767548" cy="6676696"/>
          </a:xfrm>
          <a:prstGeom prst="rect">
            <a:avLst/>
          </a:prstGeom>
          <a:effectLst>
            <a:outerShdw blurRad="63500" dist="85324" dir="312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409250" indent="-409250" defTabSz="537872">
              <a:lnSpc>
                <a:spcPct val="100000"/>
              </a:lnSpc>
              <a:spcBef>
                <a:spcPts val="25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906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Gwen’s dream:</a:t>
            </a:r>
          </a:p>
          <a:p>
            <a:pPr marR="420943" indent="420943" defTabSz="420943">
              <a:lnSpc>
                <a:spcPct val="100000"/>
              </a:lnSpc>
              <a:defRPr sz="3906" cap="none" spc="0">
                <a:solidFill>
                  <a:srgbClr val="FFE98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I have returned home after being away, and arrive late for a family picnic beside a lake. When I go to get something to eat, I discover that all the food has been eaten. Only the bones of a large fish remain on a platter. I take the platter down to the edge of the lake to wash it off. As I lower it into the water, the bones come to life again. The fish shimmers with color and swims away.</a:t>
            </a:r>
          </a:p>
        </p:txBody>
      </p:sp>
      <p:pic>
        <p:nvPicPr>
          <p:cNvPr id="210" name="image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4907" y="4363308"/>
            <a:ext cx="4680339" cy="2974317"/>
          </a:xfrm>
          <a:prstGeom prst="rect">
            <a:avLst/>
          </a:prstGeom>
          <a:ln w="12700">
            <a:miter lim="400000"/>
          </a:ln>
          <a:effectLst>
            <a:outerShdw blurRad="63500" dist="172592" dir="3120000" rotWithShape="0">
              <a:srgbClr val="222222">
                <a:alpha val="64165"/>
              </a:srgbClr>
            </a:outerShdw>
            <a:reflection stA="50000" endPos="40000" dir="5400000" sy="-100000" algn="bl" rotWithShape="0"/>
          </a:effectLst>
        </p:spPr>
      </p:pic>
      <p:pic>
        <p:nvPicPr>
          <p:cNvPr id="211" name="Untitled 25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3074" y="483468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73061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11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>
            <a:spLocks noGrp="1"/>
          </p:cNvSpPr>
          <p:nvPr>
            <p:ph type="title"/>
          </p:nvPr>
        </p:nvSpPr>
        <p:spPr>
          <a:xfrm>
            <a:off x="406399" y="1543941"/>
            <a:ext cx="12192002" cy="1712718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>
            <a:lvl1pPr algn="ctr">
              <a:defRPr sz="4000"/>
            </a:lvl1pPr>
          </a:lstStyle>
          <a:p>
            <a:r>
              <a:t>The FiveStar Method, in summary…</a:t>
            </a:r>
          </a:p>
        </p:txBody>
      </p:sp>
      <p:sp>
        <p:nvSpPr>
          <p:cNvPr id="421" name="Shape 421"/>
          <p:cNvSpPr>
            <a:spLocks noGrp="1"/>
          </p:cNvSpPr>
          <p:nvPr>
            <p:ph type="body" idx="1"/>
          </p:nvPr>
        </p:nvSpPr>
        <p:spPr>
          <a:xfrm>
            <a:off x="609061" y="2585671"/>
            <a:ext cx="11898994" cy="5883327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970339" marR="452627" indent="-517711" defTabSz="452627">
              <a:lnSpc>
                <a:spcPct val="100000"/>
              </a:lnSpc>
              <a:buClr>
                <a:schemeClr val="accent1"/>
              </a:buClr>
              <a:buSzPct val="104999"/>
              <a:buFont typeface="Avenir Next"/>
              <a:buChar char="‣"/>
              <a:defRPr sz="3959" cap="none" spc="0">
                <a:solidFill>
                  <a:srgbClr val="FFE98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Highlight dreamer-dream relational dynamics</a:t>
            </a:r>
          </a:p>
          <a:p>
            <a:pPr marL="970339" marR="452627" indent="-517711" defTabSz="452627">
              <a:lnSpc>
                <a:spcPct val="100000"/>
              </a:lnSpc>
              <a:buClr>
                <a:schemeClr val="accent1"/>
              </a:buClr>
              <a:buSzPct val="104999"/>
              <a:buFont typeface="Avenir Next"/>
              <a:buChar char="‣"/>
              <a:defRPr sz="3959" cap="none" spc="0">
                <a:solidFill>
                  <a:srgbClr val="FFE98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Supports client competencies, by highlighting problematic reactive patterns, increasing relational competency.</a:t>
            </a:r>
          </a:p>
          <a:p>
            <a:pPr marL="970339" marR="452627" indent="-517711" defTabSz="452627">
              <a:lnSpc>
                <a:spcPct val="100000"/>
              </a:lnSpc>
              <a:buClr>
                <a:schemeClr val="accent1"/>
              </a:buClr>
              <a:buSzPct val="104999"/>
              <a:buFont typeface="Avenir Next"/>
              <a:buChar char="‣"/>
              <a:defRPr sz="3959" cap="none" spc="0">
                <a:solidFill>
                  <a:srgbClr val="FFE98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Imagery analysis becomes easier since the first three steps establish the context.</a:t>
            </a:r>
          </a:p>
          <a:p>
            <a:pPr marL="970339" marR="452627" indent="-517711" defTabSz="452627">
              <a:lnSpc>
                <a:spcPct val="100000"/>
              </a:lnSpc>
              <a:buClr>
                <a:schemeClr val="accent1"/>
              </a:buClr>
              <a:buSzPct val="104999"/>
              <a:buFont typeface="Avenir Next"/>
              <a:buChar char="‣"/>
              <a:defRPr sz="3959" cap="none" spc="0">
                <a:solidFill>
                  <a:srgbClr val="FFE98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Is designed to foster greater awareness in future dreams and parallel waking experiences.</a:t>
            </a:r>
          </a:p>
          <a:p>
            <a:pPr marL="970339" marR="452627" indent="-517711" defTabSz="452627">
              <a:lnSpc>
                <a:spcPct val="100000"/>
              </a:lnSpc>
              <a:buClr>
                <a:schemeClr val="accent1"/>
              </a:buClr>
              <a:buSzPct val="104999"/>
              <a:buFont typeface="Avenir Next"/>
              <a:buChar char="‣"/>
              <a:defRPr sz="3959" cap="none" spc="0">
                <a:solidFill>
                  <a:srgbClr val="FFE98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When these responses are rehearsed in one’s imagination through dream reliving, they tend to carry over into future dreams.</a:t>
            </a:r>
          </a:p>
        </p:txBody>
      </p:sp>
      <p:pic>
        <p:nvPicPr>
          <p:cNvPr id="422" name="Untitled 136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54607" y="612888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88571" fill="hold"/>
                                        <p:tgtEl>
                                          <p:spTgt spid="4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2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/>
          </p:cNvSpPr>
          <p:nvPr>
            <p:ph type="title"/>
          </p:nvPr>
        </p:nvSpPr>
        <p:spPr>
          <a:xfrm>
            <a:off x="155061" y="1425408"/>
            <a:ext cx="12192002" cy="1712717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>
            <a:lvl1pPr algn="ctr">
              <a:defRPr sz="5500"/>
            </a:lvl1pPr>
          </a:lstStyle>
          <a:p>
            <a:r>
              <a:t>The FiveStar Method</a:t>
            </a:r>
          </a:p>
        </p:txBody>
      </p:sp>
      <p:sp>
        <p:nvSpPr>
          <p:cNvPr id="425" name="Shape 425"/>
          <p:cNvSpPr>
            <a:spLocks noGrp="1"/>
          </p:cNvSpPr>
          <p:nvPr>
            <p:ph type="body" idx="1"/>
          </p:nvPr>
        </p:nvSpPr>
        <p:spPr>
          <a:xfrm>
            <a:off x="767414" y="1828079"/>
            <a:ext cx="11469972" cy="8112508"/>
          </a:xfrm>
          <a:prstGeom prst="rect">
            <a:avLst/>
          </a:prstGeom>
        </p:spPr>
        <p:txBody>
          <a:bodyPr anchor="t"/>
          <a:lstStyle/>
          <a:p>
            <a:pPr marL="980141" marR="457200" indent="-522940">
              <a:lnSpc>
                <a:spcPct val="100000"/>
              </a:lnSpc>
              <a:buClr>
                <a:schemeClr val="accent1"/>
              </a:buClr>
              <a:buSzPct val="104999"/>
              <a:buFont typeface="Avenir Next"/>
              <a:buChar char="‣"/>
              <a:defRPr sz="4200" cap="none" spc="0">
                <a:solidFill>
                  <a:srgbClr val="FFE98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  <a:p>
            <a:pPr marL="685800" marR="457200" indent="-228600">
              <a:lnSpc>
                <a:spcPct val="100000"/>
              </a:lnSpc>
              <a:buSzPct val="100000"/>
              <a:buChar char="•"/>
              <a:defRPr sz="4200" cap="none" spc="0">
                <a:solidFill>
                  <a:srgbClr val="FFE98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Aligns with a variety of approaches to counseling. </a:t>
            </a:r>
          </a:p>
          <a:p>
            <a:pPr marL="685800" marR="457200" indent="-228600">
              <a:lnSpc>
                <a:spcPct val="100000"/>
              </a:lnSpc>
              <a:buSzPct val="100000"/>
              <a:buChar char="•"/>
              <a:defRPr sz="4200" cap="none" spc="0">
                <a:solidFill>
                  <a:srgbClr val="FFE98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Focuses on the dreamer as agent of change </a:t>
            </a:r>
          </a:p>
          <a:p>
            <a:pPr marL="685800" marR="457200" indent="-228600">
              <a:lnSpc>
                <a:spcPct val="100000"/>
              </a:lnSpc>
              <a:buSzPct val="100000"/>
              <a:buChar char="•"/>
              <a:defRPr sz="4200" cap="none" spc="0">
                <a:solidFill>
                  <a:srgbClr val="FFE98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Focuses on content within a changing relational framework, less invasive and final.</a:t>
            </a:r>
          </a:p>
          <a:p>
            <a:pPr marL="685800" marR="457200" indent="-228600">
              <a:lnSpc>
                <a:spcPct val="100000"/>
              </a:lnSpc>
              <a:buSzPct val="100000"/>
              <a:buChar char="•"/>
              <a:defRPr sz="4200" cap="none" spc="0">
                <a:solidFill>
                  <a:srgbClr val="FFE989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Applies new attitudes and and responses to relationships in dreams and in waking life, and thus accelerates the process toward wholeness and healing.</a:t>
            </a:r>
          </a:p>
          <a:p>
            <a:pPr marR="457200" indent="457200" algn="ctr">
              <a:lnSpc>
                <a:spcPct val="100000"/>
              </a:lnSpc>
              <a:defRPr sz="4200" cap="none" spc="0">
                <a:solidFill>
                  <a:srgbClr val="000004"/>
                </a:solidFill>
                <a:uFill>
                  <a:solidFill>
                    <a:srgbClr val="000000"/>
                  </a:solidFill>
                </a:uFill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  <a:p>
            <a:pPr marR="457200" indent="457200" algn="ctr">
              <a:lnSpc>
                <a:spcPct val="100000"/>
              </a:lnSpc>
              <a:defRPr sz="4200" cap="none" spc="0">
                <a:solidFill>
                  <a:srgbClr val="030503"/>
                </a:solidFill>
                <a:uFill>
                  <a:solidFill>
                    <a:srgbClr val="000000"/>
                  </a:solidFill>
                </a:u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t>“</a:t>
            </a:r>
            <a:r>
              <a:rPr>
                <a:latin typeface="DIN Condensed"/>
                <a:ea typeface="DIN Condensed"/>
                <a:cs typeface="DIN Condensed"/>
                <a:sym typeface="DIN Condensed"/>
              </a:rPr>
              <a:t>You must be the change you wish to see in the world.” Ghandi</a:t>
            </a:r>
          </a:p>
          <a:p>
            <a:pPr marR="457200" indent="457200" algn="ctr">
              <a:lnSpc>
                <a:spcPct val="100000"/>
              </a:lnSpc>
              <a:defRPr sz="4200" cap="none" spc="0">
                <a:solidFill>
                  <a:srgbClr val="030503"/>
                </a:solidFill>
                <a:uFill>
                  <a:solidFill>
                    <a:srgbClr val="0000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…and in your dreams!</a:t>
            </a:r>
          </a:p>
        </p:txBody>
      </p:sp>
      <p:pic>
        <p:nvPicPr>
          <p:cNvPr id="426" name="Untitled 139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9276" y="6590002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97142" fill="hold"/>
                                        <p:tgtEl>
                                          <p:spTgt spid="4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26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image1-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0673" y="-252067"/>
            <a:ext cx="15678280" cy="10419014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Shape 429"/>
          <p:cNvSpPr>
            <a:spLocks noGrp="1"/>
          </p:cNvSpPr>
          <p:nvPr>
            <p:ph type="ctrTitle"/>
          </p:nvPr>
        </p:nvSpPr>
        <p:spPr>
          <a:xfrm>
            <a:off x="390888" y="7196004"/>
            <a:ext cx="11240891" cy="2642264"/>
          </a:xfrm>
          <a:prstGeom prst="rect">
            <a:avLst/>
          </a:prstGeom>
          <a:effectLst>
            <a:outerShdw blurRad="63500" dist="25400" dir="5400000" rotWithShape="0">
              <a:srgbClr val="222222">
                <a:alpha val="50000"/>
              </a:srgbClr>
            </a:outerShdw>
          </a:effectLst>
        </p:spPr>
        <p:txBody>
          <a:bodyPr/>
          <a:lstStyle/>
          <a:p>
            <a:pPr defTabSz="403097">
              <a:lnSpc>
                <a:spcPct val="40000"/>
              </a:lnSpc>
              <a:spcBef>
                <a:spcPts val="1900"/>
              </a:spcBef>
              <a:defRPr sz="3518" cap="none">
                <a:solidFill>
                  <a:srgbClr val="EFFFF8"/>
                </a:solidFill>
              </a:defRPr>
            </a:pPr>
            <a:r>
              <a:t>Gregory Scott Sparrow, EdD, LPC-S, LMFT (Va)</a:t>
            </a:r>
          </a:p>
          <a:p>
            <a:pPr defTabSz="403097">
              <a:lnSpc>
                <a:spcPct val="40000"/>
              </a:lnSpc>
              <a:spcBef>
                <a:spcPts val="1900"/>
              </a:spcBef>
              <a:defRPr sz="3518" cap="none">
                <a:solidFill>
                  <a:srgbClr val="EFFFF8"/>
                </a:solidFill>
              </a:defRPr>
            </a:pPr>
            <a:r>
              <a:t>Professor, University of Texas Rio Grande Valley</a:t>
            </a:r>
          </a:p>
          <a:p>
            <a:pPr defTabSz="403097">
              <a:lnSpc>
                <a:spcPct val="40000"/>
              </a:lnSpc>
              <a:spcBef>
                <a:spcPts val="1900"/>
              </a:spcBef>
              <a:defRPr sz="3518" cap="none">
                <a:solidFill>
                  <a:srgbClr val="EFFFF8"/>
                </a:solidFill>
              </a:defRPr>
            </a:pPr>
            <a:r>
              <a:t>Founder, DreamStar Institute</a:t>
            </a:r>
          </a:p>
          <a:p>
            <a:pPr defTabSz="403097">
              <a:lnSpc>
                <a:spcPct val="40000"/>
              </a:lnSpc>
              <a:spcBef>
                <a:spcPts val="1900"/>
              </a:spcBef>
              <a:defRPr sz="3518" cap="none">
                <a:solidFill>
                  <a:srgbClr val="EFFFF8"/>
                </a:solidFill>
              </a:defRPr>
            </a:pPr>
            <a:r>
              <a:rPr u="sng">
                <a:uFill>
                  <a:solidFill>
                    <a:srgbClr val="0000FF"/>
                  </a:solidFill>
                </a:uFill>
                <a:hlinkClick r:id="rId3"/>
              </a:rPr>
              <a:t>www.dreamanalysistraining.com</a:t>
            </a:r>
            <a:br/>
            <a:br/>
            <a:br/>
            <a:endParaRPr/>
          </a:p>
        </p:txBody>
      </p:sp>
      <p:sp>
        <p:nvSpPr>
          <p:cNvPr id="430" name="Shape 430"/>
          <p:cNvSpPr>
            <a:spLocks noGrp="1"/>
          </p:cNvSpPr>
          <p:nvPr>
            <p:ph type="subTitle" sz="half" idx="1"/>
          </p:nvPr>
        </p:nvSpPr>
        <p:spPr>
          <a:xfrm>
            <a:off x="1333004" y="-2144848"/>
            <a:ext cx="10338793" cy="4243350"/>
          </a:xfrm>
          <a:prstGeom prst="rect">
            <a:avLst/>
          </a:prstGeom>
          <a:effectLst>
            <a:outerShdw blurRad="63500" dist="25400" dir="5400000" rotWithShape="0">
              <a:srgbClr val="222222">
                <a:alpha val="71080"/>
              </a:srgbClr>
            </a:outerShdw>
          </a:effectLst>
        </p:spPr>
        <p:txBody>
          <a:bodyPr/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5800" b="1" cap="none">
                <a:solidFill>
                  <a:srgbClr val="FAFF9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Co-Creative Dream Analysis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4500" b="1" cap="none">
                <a:solidFill>
                  <a:srgbClr val="FAFF9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and the FiveStar Method</a:t>
            </a:r>
          </a:p>
        </p:txBody>
      </p:sp>
      <p:pic>
        <p:nvPicPr>
          <p:cNvPr id="431" name="pasted-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4871" y="7304896"/>
            <a:ext cx="1913948" cy="18721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/>
          </p:cNvSpPr>
          <p:nvPr>
            <p:ph type="title"/>
          </p:nvPr>
        </p:nvSpPr>
        <p:spPr>
          <a:xfrm>
            <a:off x="760585" y="1331735"/>
            <a:ext cx="8749509" cy="1426222"/>
          </a:xfrm>
          <a:prstGeom prst="rect">
            <a:avLst/>
          </a:prstGeom>
          <a:effectLst>
            <a:outerShdw blurRad="63500" dist="98108" dir="3120000" rotWithShape="0">
              <a:srgbClr val="222222">
                <a:alpha val="64165"/>
              </a:srgbClr>
            </a:outerShdw>
          </a:effectLst>
        </p:spPr>
        <p:txBody>
          <a:bodyPr/>
          <a:lstStyle>
            <a:lvl1pPr>
              <a:defRPr sz="5500"/>
            </a:lvl1pPr>
          </a:lstStyle>
          <a:p>
            <a:r>
              <a:t>In the dream work with Gwen…</a:t>
            </a:r>
          </a:p>
        </p:txBody>
      </p:sp>
      <p:sp>
        <p:nvSpPr>
          <p:cNvPr id="214" name="Shape 214"/>
          <p:cNvSpPr>
            <a:spLocks noGrp="1"/>
          </p:cNvSpPr>
          <p:nvPr>
            <p:ph type="body" idx="1"/>
          </p:nvPr>
        </p:nvSpPr>
        <p:spPr>
          <a:xfrm>
            <a:off x="696591" y="2600966"/>
            <a:ext cx="10327351" cy="6551515"/>
          </a:xfrm>
          <a:prstGeom prst="rect">
            <a:avLst/>
          </a:prstGeom>
          <a:effectLst>
            <a:outerShdw blurRad="63500" dist="39618" dir="312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258855" marR="301752" indent="-258855" defTabSz="301752">
              <a:lnSpc>
                <a:spcPct val="90000"/>
              </a:lnSpc>
              <a:buClr>
                <a:schemeClr val="accent1"/>
              </a:buClr>
              <a:buSzPct val="104999"/>
              <a:buFont typeface="Avenir Next"/>
              <a:buChar char="‣"/>
              <a:defRPr sz="46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The situation and imagery depicted her alienated and impoverished emotional state. </a:t>
            </a:r>
          </a:p>
          <a:p>
            <a:pPr marL="258855" marR="301752" indent="-258855" defTabSz="301752">
              <a:lnSpc>
                <a:spcPct val="90000"/>
              </a:lnSpc>
              <a:buClr>
                <a:schemeClr val="accent1"/>
              </a:buClr>
              <a:buSzPct val="104999"/>
              <a:buFont typeface="Avenir Next"/>
              <a:buChar char="‣"/>
              <a:defRPr sz="46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But an exclusive focus on the imagery would have overlooked the most significant aspect of the dream ‒</a:t>
            </a:r>
            <a:r>
              <a:rPr>
                <a:solidFill>
                  <a:srgbClr val="FE5FFF"/>
                </a:solidFill>
              </a:rPr>
              <a:t> Gwen’s remarkable response. </a:t>
            </a:r>
          </a:p>
          <a:p>
            <a:pPr marL="258855" marR="301752" indent="-258855" defTabSz="301752">
              <a:lnSpc>
                <a:spcPct val="90000"/>
              </a:lnSpc>
              <a:buClr>
                <a:schemeClr val="accent1"/>
              </a:buClr>
              <a:buSzPct val="104999"/>
              <a:buFont typeface="Avenir Next"/>
              <a:buChar char="‣"/>
              <a:defRPr sz="46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Her response clearly facilitated the transformation of the fish!</a:t>
            </a:r>
          </a:p>
          <a:p>
            <a:pPr marL="258855" marR="301752" indent="-258855" defTabSz="301752">
              <a:lnSpc>
                <a:spcPct val="90000"/>
              </a:lnSpc>
              <a:buClr>
                <a:schemeClr val="accent1"/>
              </a:buClr>
              <a:buSzPct val="104999"/>
              <a:buFont typeface="Avenir Next"/>
              <a:buChar char="‣"/>
              <a:defRPr sz="46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Thereafter, it was the “exceptional moment” that offset her view of herself as hopeless and broken.</a:t>
            </a:r>
          </a:p>
        </p:txBody>
      </p:sp>
      <p:pic>
        <p:nvPicPr>
          <p:cNvPr id="215" name="Untitled 29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3207" y="403087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64897" fill="hold"/>
                                        <p:tgtEl>
                                          <p:spTgt spid="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5.png"/>
          <p:cNvPicPr>
            <a:picLocks noGrp="1" noChangeAspect="1"/>
          </p:cNvPicPr>
          <p:nvPr>
            <p:ph type="pic" idx="13"/>
          </p:nvPr>
        </p:nvPicPr>
        <p:blipFill>
          <a:blip r:embed="rId4"/>
          <a:srcRect l="7266" r="7266"/>
          <a:stretch>
            <a:fillRect/>
          </a:stretch>
        </p:blipFill>
        <p:spPr>
          <a:xfrm>
            <a:off x="8163520" y="2348507"/>
            <a:ext cx="4297858" cy="4777226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</p:pic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63500" dist="39618" dir="3120000" rotWithShape="0">
              <a:srgbClr val="222222">
                <a:alpha val="64165"/>
              </a:srgbClr>
            </a:outerShdw>
          </a:effectLst>
        </p:spPr>
        <p:txBody>
          <a:bodyPr/>
          <a:lstStyle>
            <a:lvl1pPr defTabSz="420623">
              <a:spcBef>
                <a:spcPts val="2000"/>
              </a:spcBef>
              <a:defRPr sz="4300"/>
            </a:lvl1pPr>
          </a:lstStyle>
          <a:p>
            <a:r>
              <a:t>We know that…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sz="half" idx="1"/>
          </p:nvPr>
        </p:nvSpPr>
        <p:spPr>
          <a:xfrm>
            <a:off x="406399" y="2584450"/>
            <a:ext cx="7007575" cy="6628804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444498" indent="-444498" defTabSz="5842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0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Dream sharing accelerates and deepens the therapeutic process. </a:t>
            </a:r>
          </a:p>
          <a:p>
            <a:pPr marL="444498" indent="-444498" defTabSz="5842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0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Dream sharing achieves better outcomes than insight therapy alone.</a:t>
            </a:r>
          </a:p>
          <a:p>
            <a:pPr marL="444498" indent="-444498" defTabSz="5842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0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Not many counselors initiate dream sharing. Why?</a:t>
            </a:r>
          </a:p>
        </p:txBody>
      </p:sp>
      <p:pic>
        <p:nvPicPr>
          <p:cNvPr id="220" name="Untitled 30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74541" y="326006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71428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t>The Problem…</a:t>
            </a:r>
          </a:p>
        </p:txBody>
      </p:sp>
      <p:sp>
        <p:nvSpPr>
          <p:cNvPr id="223" name="Shape 223"/>
          <p:cNvSpPr>
            <a:spLocks noGrp="1"/>
          </p:cNvSpPr>
          <p:nvPr>
            <p:ph type="body" sz="half" idx="1"/>
          </p:nvPr>
        </p:nvSpPr>
        <p:spPr>
          <a:xfrm>
            <a:off x="359833" y="2590799"/>
            <a:ext cx="7499765" cy="6108702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440053" indent="-440053" defTabSz="578358">
              <a:lnSpc>
                <a:spcPct val="90000"/>
              </a:lnSpc>
              <a:spcBef>
                <a:spcPts val="27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2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Therapists don’t receive university training in dream analysis.</a:t>
            </a:r>
          </a:p>
          <a:p>
            <a:pPr marL="440053" indent="-440053" defTabSz="578358">
              <a:lnSpc>
                <a:spcPct val="90000"/>
              </a:lnSpc>
              <a:spcBef>
                <a:spcPts val="27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2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Therapists view dream analysis as interpreting the dream content.</a:t>
            </a:r>
          </a:p>
          <a:p>
            <a:pPr marL="440053" indent="-440053" defTabSz="578358">
              <a:lnSpc>
                <a:spcPct val="90000"/>
              </a:lnSpc>
              <a:spcBef>
                <a:spcPts val="27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200" cap="none" spc="0">
                <a:solidFill>
                  <a:srgbClr val="FFE98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This seems to  take the focus off our clients’ here-and-now concerns and resources—their choices, responses to life, relationships and goals.</a:t>
            </a:r>
          </a:p>
        </p:txBody>
      </p:sp>
      <p:pic>
        <p:nvPicPr>
          <p:cNvPr id="224" name="image5.png"/>
          <p:cNvPicPr>
            <a:picLocks noChangeAspect="1"/>
          </p:cNvPicPr>
          <p:nvPr/>
        </p:nvPicPr>
        <p:blipFill>
          <a:blip r:embed="rId4"/>
          <a:srcRect l="7266" r="7266"/>
          <a:stretch>
            <a:fillRect/>
          </a:stretch>
        </p:blipFill>
        <p:spPr>
          <a:xfrm>
            <a:off x="8167753" y="2369673"/>
            <a:ext cx="4297858" cy="4777227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225" name="Untitled 31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29485" y="526075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86938" fill="hold"/>
                                        <p:tgtEl>
                                          <p:spTgt spid="2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2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9B53"/>
            </a:gs>
            <a:gs pos="100000">
              <a:srgbClr val="1D278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5.png"/>
          <p:cNvPicPr>
            <a:picLocks noChangeAspect="1"/>
          </p:cNvPicPr>
          <p:nvPr/>
        </p:nvPicPr>
        <p:blipFill>
          <a:blip r:embed="rId4"/>
          <a:srcRect l="7266" r="7266"/>
          <a:stretch>
            <a:fillRect/>
          </a:stretch>
        </p:blipFill>
        <p:spPr>
          <a:xfrm>
            <a:off x="8167753" y="2369673"/>
            <a:ext cx="4297858" cy="4777227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228" name="Shape 228"/>
          <p:cNvSpPr>
            <a:spLocks noGrp="1"/>
          </p:cNvSpPr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 anchor="t"/>
          <a:lstStyle/>
          <a:p>
            <a:pPr marL="547075" indent="-547075" defTabSz="467359">
              <a:spcBef>
                <a:spcPts val="22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800" spc="0">
                <a:solidFill>
                  <a:srgbClr val="EFFFC2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  <a:p>
            <a:pPr defTabSz="467359">
              <a:spcBef>
                <a:spcPts val="2200"/>
              </a:spcBef>
              <a:defRPr sz="4800" spc="0">
                <a:solidFill>
                  <a:srgbClr val="EFFFC2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the </a:t>
            </a:r>
            <a:r>
              <a:rPr>
                <a:solidFill>
                  <a:srgbClr val="FF6F72"/>
                </a:solidFill>
              </a:rPr>
              <a:t>discontinuity</a:t>
            </a:r>
            <a:r>
              <a:t> HYPOTHESis</a:t>
            </a:r>
          </a:p>
          <a:p>
            <a:pPr defTabSz="467359">
              <a:spcBef>
                <a:spcPts val="2200"/>
              </a:spcBef>
              <a:defRPr sz="4800" spc="0">
                <a:solidFill>
                  <a:srgbClr val="EFFFC2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  <a:p>
            <a:pPr defTabSz="467359">
              <a:spcBef>
                <a:spcPts val="2200"/>
              </a:spcBef>
              <a:defRPr sz="4800" spc="0">
                <a:solidFill>
                  <a:srgbClr val="EFFFC2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The </a:t>
            </a:r>
            <a:r>
              <a:rPr>
                <a:solidFill>
                  <a:srgbClr val="FF7674"/>
                </a:solidFill>
              </a:rPr>
              <a:t>Deficiency</a:t>
            </a:r>
            <a:r>
              <a:t>  HYPOTHESis</a:t>
            </a:r>
          </a:p>
        </p:txBody>
      </p:sp>
      <p:sp>
        <p:nvSpPr>
          <p:cNvPr id="229" name="Shape 2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63500" dist="53668" dir="5400000" rotWithShape="0">
              <a:srgbClr val="222222">
                <a:alpha val="64165"/>
              </a:srgbClr>
            </a:outerShdw>
          </a:effectLst>
        </p:spPr>
        <p:txBody>
          <a:bodyPr/>
          <a:lstStyle>
            <a:lvl1pPr defTabSz="448664">
              <a:spcBef>
                <a:spcPts val="2100"/>
              </a:spcBef>
              <a:defRPr sz="4608"/>
            </a:lvl1pPr>
          </a:lstStyle>
          <a:p>
            <a:r>
              <a:t>Freud gave us Two Unfortunate and untrue Assumptions…</a:t>
            </a:r>
          </a:p>
        </p:txBody>
      </p:sp>
      <p:pic>
        <p:nvPicPr>
          <p:cNvPr id="230" name="Untitled 33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6098" y="507535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56734" fill="hold"/>
                                        <p:tgtEl>
                                          <p:spTgt spid="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3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222222"/>
      </a:lt1>
      <a:dk2>
        <a:srgbClr val="A7A7A7"/>
      </a:dk2>
      <a:lt2>
        <a:srgbClr val="535353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38787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222222"/>
            </a:solidFill>
            <a:effectLst/>
            <a:uFillTx/>
            <a:latin typeface="DIN Condensed"/>
            <a:ea typeface="DIN Condensed"/>
            <a:cs typeface="DIN Condensed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222222"/>
            </a:solidFill>
            <a:effectLst/>
            <a:uFillTx/>
            <a:latin typeface="DIN Condensed"/>
            <a:ea typeface="DIN Condensed"/>
            <a:cs typeface="DIN Condensed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38787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222222"/>
            </a:solidFill>
            <a:effectLst/>
            <a:uFillTx/>
            <a:latin typeface="DIN Condensed"/>
            <a:ea typeface="DIN Condensed"/>
            <a:cs typeface="DIN Condensed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222222"/>
            </a:solidFill>
            <a:effectLst/>
            <a:uFillTx/>
            <a:latin typeface="DIN Condensed"/>
            <a:ea typeface="DIN Condensed"/>
            <a:cs typeface="DIN Condensed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3475</Words>
  <Application>Microsoft Macintosh PowerPoint</Application>
  <PresentationFormat>Custom</PresentationFormat>
  <Paragraphs>280</Paragraphs>
  <Slides>52</Slides>
  <Notes>0</Notes>
  <HiddenSlides>1</HiddenSlides>
  <MMClips>50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Avenir Next</vt:lpstr>
      <vt:lpstr>Avenir Next Medium</vt:lpstr>
      <vt:lpstr>Baskerville</vt:lpstr>
      <vt:lpstr>DIN Alternate</vt:lpstr>
      <vt:lpstr>DIN Condensed</vt:lpstr>
      <vt:lpstr>Helvetica</vt:lpstr>
      <vt:lpstr>Helvetica Neue</vt:lpstr>
      <vt:lpstr>Times New Roman</vt:lpstr>
      <vt:lpstr>New_Template7</vt:lpstr>
      <vt:lpstr>Gregory Scott Sparrow, EdD, LPC-S, LMFT (Va) Professor, University of Texas Rio Grande Valley Founder, DreamStar Institute www.dreamanalysistraining.com   </vt:lpstr>
      <vt:lpstr>This presentation is based on recently published chapters</vt:lpstr>
      <vt:lpstr>And other papers, journal articles, and interviews that can be found at www.dreamanalysistraining.com</vt:lpstr>
      <vt:lpstr>Three things I want to cover…  </vt:lpstr>
      <vt:lpstr>A few months after I had become licensed as an LPC in 1982, I accepted a referral…</vt:lpstr>
      <vt:lpstr>In the dream work with Gwen…</vt:lpstr>
      <vt:lpstr>We know that…</vt:lpstr>
      <vt:lpstr>The Problem…</vt:lpstr>
      <vt:lpstr>Freud gave us Two Unfortunate and untrue Assumptions…</vt:lpstr>
      <vt:lpstr>Freud gave us…the discontinuity HYPOTHESIS</vt:lpstr>
      <vt:lpstr>The Discontinuity HYPOTHESiS Have been CHALLENGED by Studies that show….</vt:lpstr>
      <vt:lpstr>the Deficiency HYPOTHESIS</vt:lpstr>
      <vt:lpstr>The Deficiency HYPOTHESiS Has been CHALLENGED by….</vt:lpstr>
      <vt:lpstr>The Deficiency HYPOTHESiS Has been CHALLENGED by….</vt:lpstr>
      <vt:lpstr>This combined CHALLENGE gives rise to… The Co-Creative Dream Paradigm</vt:lpstr>
      <vt:lpstr>dreamers exhibit reflective awareness in ordinary dreams…</vt:lpstr>
      <vt:lpstr> The Co-Creative Dream Paradigm is based ON…</vt:lpstr>
      <vt:lpstr> If we treat the dream as a “Strictly determined,” Then…</vt:lpstr>
      <vt:lpstr> The Cocreative paradigm</vt:lpstr>
      <vt:lpstr>PowerPoint Presentation</vt:lpstr>
      <vt:lpstr>PowerPoint Presentation</vt:lpstr>
      <vt:lpstr>PowerPoint Presentation</vt:lpstr>
      <vt:lpstr> The Co-Creative Dream Paradigm supports new questions…</vt:lpstr>
      <vt:lpstr> The Co-Creative Dream Paradigm supports new questions…</vt:lpstr>
      <vt:lpstr> The Co-Creative Dream Paradigm Reduces hazards…</vt:lpstr>
      <vt:lpstr> Let’s look at another client dream</vt:lpstr>
      <vt:lpstr> Let’s look at another client dream from the co-creative paradigm…</vt:lpstr>
      <vt:lpstr> Let’s look at another client dream from the co-creative paradigm…</vt:lpstr>
      <vt:lpstr>PowerPoint Presentation</vt:lpstr>
      <vt:lpstr>PowerPoint Presentation</vt:lpstr>
      <vt:lpstr>The FiveStar Method—40 years in the making</vt:lpstr>
      <vt:lpstr>The FiveStar Method</vt:lpstr>
      <vt:lpstr>The FiveStar Method</vt:lpstr>
      <vt:lpstr>The FiveStar MethoD</vt:lpstr>
      <vt:lpstr>The FiveStar Method</vt:lpstr>
      <vt:lpstr>The FiveStar Method</vt:lpstr>
      <vt:lpstr>The FiveStar Method</vt:lpstr>
      <vt:lpstr>The FiveStar Method</vt:lpstr>
      <vt:lpstr>Let’s Do it!</vt:lpstr>
      <vt:lpstr>Let’s Do it!</vt:lpstr>
      <vt:lpstr>Let’s Do it!</vt:lpstr>
      <vt:lpstr>Let’s Do it!</vt:lpstr>
      <vt:lpstr>Let’s Do it!</vt:lpstr>
      <vt:lpstr>Let’s Do it!</vt:lpstr>
      <vt:lpstr>Let’s Do it!</vt:lpstr>
      <vt:lpstr>Let’s Do it!</vt:lpstr>
      <vt:lpstr>Let’s Do it!</vt:lpstr>
      <vt:lpstr>Let’s Do it!</vt:lpstr>
      <vt:lpstr>Let’s Do it!</vt:lpstr>
      <vt:lpstr>The FiveStar Method, in summary…</vt:lpstr>
      <vt:lpstr>The FiveStar Method</vt:lpstr>
      <vt:lpstr>Gregory Scott Sparrow, EdD, LPC-S, LMFT (Va) Professor, University of Texas Rio Grande Valley Founder, DreamStar Institute www.dreamanalysistraining.com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Gregory Scott Sparrow, EdD, LPC-S, LMFT (Va) Professor, University of Texas Rio Grande Valley Founder, DreamStar Institute www.dreamanalysistraining.com   </dc:title>
  <cp:lastModifiedBy>gscotspar@gmail.com</cp:lastModifiedBy>
  <cp:revision>1</cp:revision>
  <dcterms:modified xsi:type="dcterms:W3CDTF">2019-09-20T04:00:46Z</dcterms:modified>
</cp:coreProperties>
</file>